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10"/>
  </p:notesMasterIdLst>
  <p:sldIdLst>
    <p:sldId id="256" r:id="rId61"/>
    <p:sldId id="257" r:id="rId62"/>
    <p:sldId id="258" r:id="rId63"/>
    <p:sldId id="259" r:id="rId64"/>
    <p:sldId id="260" r:id="rId65"/>
    <p:sldId id="261" r:id="rId66"/>
    <p:sldId id="262" r:id="rId67"/>
    <p:sldId id="263" r:id="rId68"/>
    <p:sldId id="264" r:id="rId69"/>
    <p:sldId id="265" r:id="rId70"/>
    <p:sldId id="266" r:id="rId71"/>
    <p:sldId id="267" r:id="rId72"/>
    <p:sldId id="268" r:id="rId73"/>
    <p:sldId id="269" r:id="rId74"/>
    <p:sldId id="270" r:id="rId75"/>
    <p:sldId id="271" r:id="rId76"/>
    <p:sldId id="272" r:id="rId77"/>
    <p:sldId id="273" r:id="rId78"/>
    <p:sldId id="274" r:id="rId79"/>
    <p:sldId id="275" r:id="rId80"/>
    <p:sldId id="276" r:id="rId81"/>
    <p:sldId id="277" r:id="rId82"/>
    <p:sldId id="278" r:id="rId83"/>
    <p:sldId id="279" r:id="rId84"/>
    <p:sldId id="280" r:id="rId85"/>
    <p:sldId id="281" r:id="rId86"/>
    <p:sldId id="282" r:id="rId87"/>
    <p:sldId id="283" r:id="rId88"/>
    <p:sldId id="284" r:id="rId89"/>
    <p:sldId id="285" r:id="rId90"/>
    <p:sldId id="286" r:id="rId91"/>
    <p:sldId id="287" r:id="rId92"/>
    <p:sldId id="288" r:id="rId93"/>
    <p:sldId id="289" r:id="rId94"/>
    <p:sldId id="290" r:id="rId95"/>
    <p:sldId id="291" r:id="rId96"/>
    <p:sldId id="292" r:id="rId97"/>
    <p:sldId id="293" r:id="rId98"/>
    <p:sldId id="294" r:id="rId99"/>
    <p:sldId id="295" r:id="rId100"/>
    <p:sldId id="296" r:id="rId101"/>
    <p:sldId id="297" r:id="rId102"/>
    <p:sldId id="298" r:id="rId103"/>
    <p:sldId id="299" r:id="rId104"/>
    <p:sldId id="300" r:id="rId105"/>
    <p:sldId id="301" r:id="rId106"/>
    <p:sldId id="302" r:id="rId107"/>
    <p:sldId id="303" r:id="rId108"/>
    <p:sldId id="304" r:id="rId10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Roboto" charset="1" panose="02000000000000000000"/>
      <p:regular r:id="rId11"/>
    </p:embeddedFont>
    <p:embeddedFont>
      <p:font typeface="Roboto Bold" charset="1" panose="02000000000000000000"/>
      <p:regular r:id="rId12"/>
    </p:embeddedFont>
    <p:embeddedFont>
      <p:font typeface="Roboto Italics" charset="1" panose="02000000000000000000"/>
      <p:regular r:id="rId13"/>
    </p:embeddedFont>
    <p:embeddedFont>
      <p:font typeface="Roboto Bold Italics" charset="1" panose="02000000000000000000"/>
      <p:regular r:id="rId14"/>
    </p:embeddedFont>
    <p:embeddedFont>
      <p:font typeface="DM Sans" charset="1" panose="00000000000000000000"/>
      <p:regular r:id="rId15"/>
    </p:embeddedFont>
    <p:embeddedFont>
      <p:font typeface="DM Sans Bold" charset="1" panose="00000000000000000000"/>
      <p:regular r:id="rId16"/>
    </p:embeddedFont>
    <p:embeddedFont>
      <p:font typeface="DM Sans Italics" charset="1" panose="00000000000000000000"/>
      <p:regular r:id="rId17"/>
    </p:embeddedFont>
    <p:embeddedFont>
      <p:font typeface="DM Sans Bold Italics" charset="1" panose="00000000000000000000"/>
      <p:regular r:id="rId18"/>
    </p:embeddedFont>
    <p:embeddedFont>
      <p:font typeface="IBM Plex Sans" charset="1" panose="020B0503050203000203"/>
      <p:regular r:id="rId19"/>
    </p:embeddedFont>
    <p:embeddedFont>
      <p:font typeface="IBM Plex Sans Bold" charset="1" panose="020B0803050203000203"/>
      <p:regular r:id="rId20"/>
    </p:embeddedFont>
    <p:embeddedFont>
      <p:font typeface="IBM Plex Sans Italics" charset="1" panose="020B0503050203000203"/>
      <p:regular r:id="rId21"/>
    </p:embeddedFont>
    <p:embeddedFont>
      <p:font typeface="IBM Plex Sans Bold Italics" charset="1" panose="020B0803050203000203"/>
      <p:regular r:id="rId22"/>
    </p:embeddedFont>
    <p:embeddedFont>
      <p:font typeface="IBM Plex Sans Thin" charset="1" panose="020B0203050203000203"/>
      <p:regular r:id="rId23"/>
    </p:embeddedFont>
    <p:embeddedFont>
      <p:font typeface="IBM Plex Sans Thin Italics" charset="1" panose="020B0203050203000203"/>
      <p:regular r:id="rId24"/>
    </p:embeddedFont>
    <p:embeddedFont>
      <p:font typeface="IBM Plex Sans Medium" charset="1" panose="020B0603050203000203"/>
      <p:regular r:id="rId25"/>
    </p:embeddedFont>
    <p:embeddedFont>
      <p:font typeface="IBM Plex Sans Medium Italics" charset="1" panose="020B0603050203000203"/>
      <p:regular r:id="rId26"/>
    </p:embeddedFont>
    <p:embeddedFont>
      <p:font typeface="Open Sans" charset="1" panose="020B0606030504020204"/>
      <p:regular r:id="rId27"/>
    </p:embeddedFont>
    <p:embeddedFont>
      <p:font typeface="Open Sans Bold" charset="1" panose="020B0806030504020204"/>
      <p:regular r:id="rId28"/>
    </p:embeddedFont>
    <p:embeddedFont>
      <p:font typeface="Open Sans Italics" charset="1" panose="020B0606030504020204"/>
      <p:regular r:id="rId29"/>
    </p:embeddedFont>
    <p:embeddedFont>
      <p:font typeface="Open Sans Bold Italics" charset="1" panose="020B0806030504020204"/>
      <p:regular r:id="rId30"/>
    </p:embeddedFont>
    <p:embeddedFont>
      <p:font typeface="Open Sans Light" charset="1" panose="020B0306030504020204"/>
      <p:regular r:id="rId31"/>
    </p:embeddedFont>
    <p:embeddedFont>
      <p:font typeface="Open Sans Light Italics" charset="1" panose="020B0306030504020204"/>
      <p:regular r:id="rId32"/>
    </p:embeddedFont>
    <p:embeddedFont>
      <p:font typeface="Open Sans Ultra-Bold" charset="1" panose="00000000000000000000"/>
      <p:regular r:id="rId33"/>
    </p:embeddedFont>
    <p:embeddedFont>
      <p:font typeface="Open Sans Ultra-Bold Italics" charset="1" panose="00000000000000000000"/>
      <p:regular r:id="rId34"/>
    </p:embeddedFont>
    <p:embeddedFont>
      <p:font typeface="Be Vietnam" charset="1" panose="00000500000000000000"/>
      <p:regular r:id="rId35"/>
    </p:embeddedFont>
    <p:embeddedFont>
      <p:font typeface="Be Vietnam Italics" charset="1" panose="00000500000000000000"/>
      <p:regular r:id="rId36"/>
    </p:embeddedFont>
    <p:embeddedFont>
      <p:font typeface="Be Vietnam Thin" charset="1" panose="00000200000000000000"/>
      <p:regular r:id="rId37"/>
    </p:embeddedFont>
    <p:embeddedFont>
      <p:font typeface="Be Vietnam Thin Italics" charset="1" panose="00000300000000000000"/>
      <p:regular r:id="rId38"/>
    </p:embeddedFont>
    <p:embeddedFont>
      <p:font typeface="Be Vietnam Medium" charset="1" panose="00000600000000000000"/>
      <p:regular r:id="rId39"/>
    </p:embeddedFont>
    <p:embeddedFont>
      <p:font typeface="Be Vietnam Medium Italics" charset="1" panose="00000600000000000000"/>
      <p:regular r:id="rId40"/>
    </p:embeddedFont>
    <p:embeddedFont>
      <p:font typeface="Be Vietnam Ultra-Bold" charset="1" panose="00000900000000000000"/>
      <p:regular r:id="rId41"/>
    </p:embeddedFont>
    <p:embeddedFont>
      <p:font typeface="Be Vietnam Ultra-Bold Italics" charset="1" panose="00000900000000000000"/>
      <p:regular r:id="rId42"/>
    </p:embeddedFont>
    <p:embeddedFont>
      <p:font typeface="Montserrat" charset="1" panose="00000500000000000000"/>
      <p:regular r:id="rId43"/>
    </p:embeddedFont>
    <p:embeddedFont>
      <p:font typeface="Montserrat Bold" charset="1" panose="00000800000000000000"/>
      <p:regular r:id="rId44"/>
    </p:embeddedFont>
    <p:embeddedFont>
      <p:font typeface="Montserrat Italics" charset="1" panose="00000500000000000000"/>
      <p:regular r:id="rId45"/>
    </p:embeddedFont>
    <p:embeddedFont>
      <p:font typeface="Montserrat Bold Italics" charset="1" panose="00000800000000000000"/>
      <p:regular r:id="rId46"/>
    </p:embeddedFont>
    <p:embeddedFont>
      <p:font typeface="Montserrat Thin" charset="1" panose="00000300000000000000"/>
      <p:regular r:id="rId47"/>
    </p:embeddedFont>
    <p:embeddedFont>
      <p:font typeface="Montserrat Thin Italics" charset="1" panose="00000300000000000000"/>
      <p:regular r:id="rId48"/>
    </p:embeddedFont>
    <p:embeddedFont>
      <p:font typeface="Montserrat Extra-Light" charset="1" panose="00000300000000000000"/>
      <p:regular r:id="rId49"/>
    </p:embeddedFont>
    <p:embeddedFont>
      <p:font typeface="Montserrat Extra-Light Italics" charset="1" panose="00000300000000000000"/>
      <p:regular r:id="rId50"/>
    </p:embeddedFont>
    <p:embeddedFont>
      <p:font typeface="Montserrat Light" charset="1" panose="00000400000000000000"/>
      <p:regular r:id="rId51"/>
    </p:embeddedFont>
    <p:embeddedFont>
      <p:font typeface="Montserrat Light Italics" charset="1" panose="00000400000000000000"/>
      <p:regular r:id="rId52"/>
    </p:embeddedFont>
    <p:embeddedFont>
      <p:font typeface="Montserrat Medium" charset="1" panose="00000600000000000000"/>
      <p:regular r:id="rId53"/>
    </p:embeddedFont>
    <p:embeddedFont>
      <p:font typeface="Montserrat Medium Italics" charset="1" panose="00000600000000000000"/>
      <p:regular r:id="rId54"/>
    </p:embeddedFont>
    <p:embeddedFont>
      <p:font typeface="Montserrat Semi-Bold" charset="1" panose="00000700000000000000"/>
      <p:regular r:id="rId55"/>
    </p:embeddedFont>
    <p:embeddedFont>
      <p:font typeface="Montserrat Semi-Bold Italics" charset="1" panose="00000700000000000000"/>
      <p:regular r:id="rId56"/>
    </p:embeddedFont>
    <p:embeddedFont>
      <p:font typeface="Montserrat Ultra-Bold" charset="1" panose="00000900000000000000"/>
      <p:regular r:id="rId57"/>
    </p:embeddedFont>
    <p:embeddedFont>
      <p:font typeface="Montserrat Ultra-Bold Italics" charset="1" panose="00000900000000000000"/>
      <p:regular r:id="rId58"/>
    </p:embeddedFont>
    <p:embeddedFont>
      <p:font typeface="Montserrat Heavy" charset="1" panose="00000A00000000000000"/>
      <p:regular r:id="rId59"/>
    </p:embeddedFont>
    <p:embeddedFont>
      <p:font typeface="Montserrat Heavy Italics" charset="1" panose="00000A00000000000000"/>
      <p:regular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00" Target="slides/slide40.xml" Type="http://schemas.openxmlformats.org/officeDocument/2006/relationships/slide"/><Relationship Id="rId101" Target="slides/slide41.xml" Type="http://schemas.openxmlformats.org/officeDocument/2006/relationships/slide"/><Relationship Id="rId102" Target="slides/slide42.xml" Type="http://schemas.openxmlformats.org/officeDocument/2006/relationships/slide"/><Relationship Id="rId103" Target="slides/slide43.xml" Type="http://schemas.openxmlformats.org/officeDocument/2006/relationships/slide"/><Relationship Id="rId104" Target="slides/slide44.xml" Type="http://schemas.openxmlformats.org/officeDocument/2006/relationships/slide"/><Relationship Id="rId105" Target="slides/slide45.xml" Type="http://schemas.openxmlformats.org/officeDocument/2006/relationships/slide"/><Relationship Id="rId106" Target="slides/slide46.xml" Type="http://schemas.openxmlformats.org/officeDocument/2006/relationships/slide"/><Relationship Id="rId107" Target="slides/slide47.xml" Type="http://schemas.openxmlformats.org/officeDocument/2006/relationships/slide"/><Relationship Id="rId108" Target="slides/slide48.xml" Type="http://schemas.openxmlformats.org/officeDocument/2006/relationships/slide"/><Relationship Id="rId109" Target="slides/slide49.xml" Type="http://schemas.openxmlformats.org/officeDocument/2006/relationships/slide"/><Relationship Id="rId11" Target="fonts/font11.fntdata" Type="http://schemas.openxmlformats.org/officeDocument/2006/relationships/font"/><Relationship Id="rId110" Target="notesMasters/notesMaster1.xml" Type="http://schemas.openxmlformats.org/officeDocument/2006/relationships/notesMaster"/><Relationship Id="rId111" Target="theme/theme2.xml" Type="http://schemas.openxmlformats.org/officeDocument/2006/relationships/theme"/><Relationship Id="rId112" Target="notesSlides/notesSlide1.xml" Type="http://schemas.openxmlformats.org/officeDocument/2006/relationships/notesSlide"/><Relationship Id="rId113" Target="notesSlides/notesSlide2.xml" Type="http://schemas.openxmlformats.org/officeDocument/2006/relationships/notesSlide"/><Relationship Id="rId114" Target="notesSlides/notesSlide3.xml" Type="http://schemas.openxmlformats.org/officeDocument/2006/relationships/notesSlide"/><Relationship Id="rId115" Target="notesSlides/notesSlide4.xml" Type="http://schemas.openxmlformats.org/officeDocument/2006/relationships/notesSlide"/><Relationship Id="rId116" Target="notesSlides/notesSlide5.xml" Type="http://schemas.openxmlformats.org/officeDocument/2006/relationships/notesSlide"/><Relationship Id="rId117" Target="notesSlides/notesSlide6.xml" Type="http://schemas.openxmlformats.org/officeDocument/2006/relationships/notesSlide"/><Relationship Id="rId118" Target="notesSlides/notesSlide7.xml" Type="http://schemas.openxmlformats.org/officeDocument/2006/relationships/notesSlide"/><Relationship Id="rId119" Target="notesSlides/notesSlide8.xml" Type="http://schemas.openxmlformats.org/officeDocument/2006/relationships/notesSlide"/><Relationship Id="rId12" Target="fonts/font12.fntdata" Type="http://schemas.openxmlformats.org/officeDocument/2006/relationships/font"/><Relationship Id="rId120" Target="notesSlides/notesSlide9.xml" Type="http://schemas.openxmlformats.org/officeDocument/2006/relationships/notesSlide"/><Relationship Id="rId121" Target="notesSlides/notesSlide10.xml" Type="http://schemas.openxmlformats.org/officeDocument/2006/relationships/notesSlide"/><Relationship Id="rId122" Target="notesSlides/notesSlide11.xml" Type="http://schemas.openxmlformats.org/officeDocument/2006/relationships/notesSlide"/><Relationship Id="rId123" Target="notesSlides/notesSlide12.xml" Type="http://schemas.openxmlformats.org/officeDocument/2006/relationships/notesSlide"/><Relationship Id="rId124" Target="notesSlides/notesSlide13.xml" Type="http://schemas.openxmlformats.org/officeDocument/2006/relationships/notesSlide"/><Relationship Id="rId125" Target="notesSlides/notesSlide14.xml" Type="http://schemas.openxmlformats.org/officeDocument/2006/relationships/notesSlide"/><Relationship Id="rId126" Target="notesSlides/notesSlide15.xml" Type="http://schemas.openxmlformats.org/officeDocument/2006/relationships/notesSlide"/><Relationship Id="rId127" Target="notesSlides/notesSlide16.xml" Type="http://schemas.openxmlformats.org/officeDocument/2006/relationships/notesSlide"/><Relationship Id="rId128" Target="notesSlides/notesSlide17.xml" Type="http://schemas.openxmlformats.org/officeDocument/2006/relationships/notesSlide"/><Relationship Id="rId129" Target="notesSlides/notesSlide18.xml" Type="http://schemas.openxmlformats.org/officeDocument/2006/relationships/notesSlide"/><Relationship Id="rId13" Target="fonts/font13.fntdata" Type="http://schemas.openxmlformats.org/officeDocument/2006/relationships/font"/><Relationship Id="rId130" Target="notesSlides/notesSlide19.xml" Type="http://schemas.openxmlformats.org/officeDocument/2006/relationships/notesSlide"/><Relationship Id="rId131" Target="notesSlides/notesSlide20.xml" Type="http://schemas.openxmlformats.org/officeDocument/2006/relationships/notesSlide"/><Relationship Id="rId132" Target="notesSlides/notesSlide21.xml" Type="http://schemas.openxmlformats.org/officeDocument/2006/relationships/notesSlide"/><Relationship Id="rId133" Target="notesSlides/notesSlide22.xml" Type="http://schemas.openxmlformats.org/officeDocument/2006/relationships/notesSlide"/><Relationship Id="rId134" Target="notesSlides/notesSlide23.xml" Type="http://schemas.openxmlformats.org/officeDocument/2006/relationships/notesSlide"/><Relationship Id="rId135" Target="notesSlides/notesSlide24.xml" Type="http://schemas.openxmlformats.org/officeDocument/2006/relationships/notesSlide"/><Relationship Id="rId136" Target="notesSlides/notesSlide25.xml" Type="http://schemas.openxmlformats.org/officeDocument/2006/relationships/notesSlide"/><Relationship Id="rId137" Target="notesSlides/notesSlide26.xml" Type="http://schemas.openxmlformats.org/officeDocument/2006/relationships/notesSlide"/><Relationship Id="rId138" Target="notesSlides/notesSlide27.xml" Type="http://schemas.openxmlformats.org/officeDocument/2006/relationships/notesSlide"/><Relationship Id="rId139" Target="notesSlides/notesSlide28.xml" Type="http://schemas.openxmlformats.org/officeDocument/2006/relationships/notes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slides/slide1.xml" Type="http://schemas.openxmlformats.org/officeDocument/2006/relationships/slide"/><Relationship Id="rId62" Target="slides/slide2.xml" Type="http://schemas.openxmlformats.org/officeDocument/2006/relationships/slide"/><Relationship Id="rId63" Target="slides/slide3.xml" Type="http://schemas.openxmlformats.org/officeDocument/2006/relationships/slide"/><Relationship Id="rId64" Target="slides/slide4.xml" Type="http://schemas.openxmlformats.org/officeDocument/2006/relationships/slide"/><Relationship Id="rId65" Target="slides/slide5.xml" Type="http://schemas.openxmlformats.org/officeDocument/2006/relationships/slide"/><Relationship Id="rId66" Target="slides/slide6.xml" Type="http://schemas.openxmlformats.org/officeDocument/2006/relationships/slide"/><Relationship Id="rId67" Target="slides/slide7.xml" Type="http://schemas.openxmlformats.org/officeDocument/2006/relationships/slide"/><Relationship Id="rId68" Target="slides/slide8.xml" Type="http://schemas.openxmlformats.org/officeDocument/2006/relationships/slide"/><Relationship Id="rId69" Target="slides/slide9.xml" Type="http://schemas.openxmlformats.org/officeDocument/2006/relationships/slide"/><Relationship Id="rId7" Target="fonts/font7.fntdata" Type="http://schemas.openxmlformats.org/officeDocument/2006/relationships/font"/><Relationship Id="rId70" Target="slides/slide10.xml" Type="http://schemas.openxmlformats.org/officeDocument/2006/relationships/slide"/><Relationship Id="rId71" Target="slides/slide11.xml" Type="http://schemas.openxmlformats.org/officeDocument/2006/relationships/slide"/><Relationship Id="rId72" Target="slides/slide12.xml" Type="http://schemas.openxmlformats.org/officeDocument/2006/relationships/slide"/><Relationship Id="rId73" Target="slides/slide13.xml" Type="http://schemas.openxmlformats.org/officeDocument/2006/relationships/slide"/><Relationship Id="rId74" Target="slides/slide14.xml" Type="http://schemas.openxmlformats.org/officeDocument/2006/relationships/slide"/><Relationship Id="rId75" Target="slides/slide15.xml" Type="http://schemas.openxmlformats.org/officeDocument/2006/relationships/slide"/><Relationship Id="rId76" Target="slides/slide16.xml" Type="http://schemas.openxmlformats.org/officeDocument/2006/relationships/slide"/><Relationship Id="rId77" Target="slides/slide17.xml" Type="http://schemas.openxmlformats.org/officeDocument/2006/relationships/slide"/><Relationship Id="rId78" Target="slides/slide18.xml" Type="http://schemas.openxmlformats.org/officeDocument/2006/relationships/slide"/><Relationship Id="rId79" Target="slides/slide19.xml" Type="http://schemas.openxmlformats.org/officeDocument/2006/relationships/slide"/><Relationship Id="rId8" Target="fonts/font8.fntdata" Type="http://schemas.openxmlformats.org/officeDocument/2006/relationships/font"/><Relationship Id="rId80" Target="slides/slide20.xml" Type="http://schemas.openxmlformats.org/officeDocument/2006/relationships/slide"/><Relationship Id="rId81" Target="slides/slide21.xml" Type="http://schemas.openxmlformats.org/officeDocument/2006/relationships/slide"/><Relationship Id="rId82" Target="slides/slide22.xml" Type="http://schemas.openxmlformats.org/officeDocument/2006/relationships/slide"/><Relationship Id="rId83" Target="slides/slide23.xml" Type="http://schemas.openxmlformats.org/officeDocument/2006/relationships/slide"/><Relationship Id="rId84" Target="slides/slide24.xml" Type="http://schemas.openxmlformats.org/officeDocument/2006/relationships/slide"/><Relationship Id="rId85" Target="slides/slide25.xml" Type="http://schemas.openxmlformats.org/officeDocument/2006/relationships/slide"/><Relationship Id="rId86" Target="slides/slide26.xml" Type="http://schemas.openxmlformats.org/officeDocument/2006/relationships/slide"/><Relationship Id="rId87" Target="slides/slide27.xml" Type="http://schemas.openxmlformats.org/officeDocument/2006/relationships/slide"/><Relationship Id="rId88" Target="slides/slide28.xml" Type="http://schemas.openxmlformats.org/officeDocument/2006/relationships/slide"/><Relationship Id="rId89" Target="slides/slide29.xml" Type="http://schemas.openxmlformats.org/officeDocument/2006/relationships/slide"/><Relationship Id="rId9" Target="fonts/font9.fntdata" Type="http://schemas.openxmlformats.org/officeDocument/2006/relationships/font"/><Relationship Id="rId90" Target="slides/slide30.xml" Type="http://schemas.openxmlformats.org/officeDocument/2006/relationships/slide"/><Relationship Id="rId91" Target="slides/slide31.xml" Type="http://schemas.openxmlformats.org/officeDocument/2006/relationships/slide"/><Relationship Id="rId92" Target="slides/slide32.xml" Type="http://schemas.openxmlformats.org/officeDocument/2006/relationships/slide"/><Relationship Id="rId93" Target="slides/slide33.xml" Type="http://schemas.openxmlformats.org/officeDocument/2006/relationships/slide"/><Relationship Id="rId94" Target="slides/slide34.xml" Type="http://schemas.openxmlformats.org/officeDocument/2006/relationships/slide"/><Relationship Id="rId95" Target="slides/slide35.xml" Type="http://schemas.openxmlformats.org/officeDocument/2006/relationships/slide"/><Relationship Id="rId96" Target="slides/slide36.xml" Type="http://schemas.openxmlformats.org/officeDocument/2006/relationships/slide"/><Relationship Id="rId97" Target="slides/slide37.xml" Type="http://schemas.openxmlformats.org/officeDocument/2006/relationships/slide"/><Relationship Id="rId98" Target="slides/slide38.xml" Type="http://schemas.openxmlformats.org/officeDocument/2006/relationships/slide"/><Relationship Id="rId99" Target="slides/slide39.xml" Type="http://schemas.openxmlformats.org/officeDocument/2006/relationships/slide"/></Relationships>
</file>

<file path=ppt/media/image1.jpeg>
</file>

<file path=ppt/media/image10.sv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66.png>
</file>

<file path=ppt/media/image67.svg>
</file>

<file path=ppt/media/image68.png>
</file>

<file path=ppt/media/image69.svg>
</file>

<file path=ppt/media/image7.svg>
</file>

<file path=ppt/media/image8.jpe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1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1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1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1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_rels/notesSlide1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_rels/notesSlide1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9.xml" Type="http://schemas.openxmlformats.org/officeDocument/2006/relationships/slide"/></Relationships>
</file>

<file path=ppt/notesSlides/_rels/notesSlide1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0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2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3.xml" Type="http://schemas.openxmlformats.org/officeDocument/2006/relationships/slide"/></Relationships>
</file>

<file path=ppt/notesSlides/_rels/notesSlide2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4.xml" Type="http://schemas.openxmlformats.org/officeDocument/2006/relationships/slide"/></Relationships>
</file>

<file path=ppt/notesSlides/_rels/notesSlide2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6.xml" Type="http://schemas.openxmlformats.org/officeDocument/2006/relationships/slide"/></Relationships>
</file>

<file path=ppt/notesSlides/_rels/notesSlide2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7.xml" Type="http://schemas.openxmlformats.org/officeDocument/2006/relationships/slide"/></Relationships>
</file>

<file path=ppt/notesSlides/_rels/notesSlide2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8.xml" Type="http://schemas.openxmlformats.org/officeDocument/2006/relationships/slide"/></Relationships>
</file>

<file path=ppt/notesSlides/_rels/notesSlide2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9.xml" Type="http://schemas.openxmlformats.org/officeDocument/2006/relationships/slide"/></Relationships>
</file>

<file path=ppt/notesSlides/_rels/notesSlide2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0.xml" Type="http://schemas.openxmlformats.org/officeDocument/2006/relationships/slide"/></Relationships>
</file>

<file path=ppt/notesSlides/_rels/notesSlide2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4.xml" Type="http://schemas.openxmlformats.org/officeDocument/2006/relationships/slide"/></Relationships>
</file>

<file path=ppt/notesSlides/_rels/notesSlide2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7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optimisée pour ordinateurs de bureau et appareils mobiles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il y a 4 entités, avec des attributs</a:t>
            </a:r>
          </a:p>
          <a:p>
            <a:r>
              <a:rPr lang="en-US"/>
              <a:t>un utilisateur peut par exemple créer plsrs evenements, posséder plusieurs cosplays. par contre, 1 cosplay appartient à 1 utilisateur</a:t>
            </a:r>
          </a:p>
          <a:p>
            <a:r>
              <a:rPr lang="en-US"/>
              <a:t>1 event peut appartenir à plusieurs users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contraste accessibilité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maquette ant design trouvée sur Figma 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vscode IDE plein d'extensions qui m'a facilité le développeur 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transpiler : transforme un langage dans le même langage</a:t>
            </a:r>
          </a:p>
          <a:p>
            <a:r>
              <a:rPr lang="en-US"/>
              <a:t>(typescript devient du JS 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routes pour le CRUD du cosplay</a:t>
            </a:r>
          </a:p>
          <a:p>
            <a:r>
              <a:rPr lang="en-US"/>
              <a:t>on voit ici différents middlewares avant le controller de chaque route, notamment checkAUth que nous verrons plus tard</a:t>
            </a:r>
          </a:p>
          <a:p>
            <a:r>
              <a:rPr lang="en-US"/>
              <a:t/>
            </a:r>
          </a:p>
          <a:p>
            <a:r>
              <a:rPr lang="en-US"/>
              <a:t>certaines routes : param ( id cosplay ) qui seront utilisé dans le controller ( action sur un cosplay en particulier 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définir l'entité cosplay qui donnera la structure au document Mongo</a:t>
            </a:r>
          </a:p>
          <a:p>
            <a:r>
              <a:rPr lang="en-US"/>
              <a:t>en créant un objet mongoose </a:t>
            </a:r>
          </a:p>
          <a:p>
            <a:r>
              <a:rPr lang="en-US"/>
              <a:t/>
            </a:r>
          </a:p>
          <a:p>
            <a:r>
              <a:rPr lang="en-US"/>
              <a:t>createur qui est une reference à la collection user, et tasks qui est la liste des tâches de type string pour le cosplay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get all cosplay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ce middleware me permet de vérifier que chaque utilisateur qui fait la requête a bien un cookie valide et un jeton x-xsrf valide</a:t>
            </a:r>
          </a:p>
          <a:p>
            <a:r>
              <a:rPr lang="en-US"/>
              <a:t>-&gt; je rattache l'utilisateur validée récupéré depuis la BDD  à la requête suivante grace a next()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multer regarder dans différents champs du payload pour récupérer les photos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correspondances partielles : </a:t>
            </a:r>
          </a:p>
          <a:p>
            <a:r>
              <a:rPr lang="en-US"/>
              <a:t>- morgana -&gt; si on fait "morg" on ne trouvera pas, il faut le mot entier</a:t>
            </a:r>
          </a:p>
          <a:p>
            <a:r>
              <a:rPr lang="en-US"/>
              <a:t/>
            </a:r>
          </a:p>
          <a:p>
            <a:r>
              <a:rPr lang="en-US"/>
              <a:t>pipeline d'agrégation : mongoDB est capable d'optimiser l'ordre dans lequel les étapes de l'agrégation sont effectuées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 on récupère la requête de l'utilisateur via query</a:t>
            </a:r>
          </a:p>
          <a:p>
            <a:r>
              <a:rPr lang="en-US"/>
              <a:t>2. utilise fonction aggregate de mongoose sur la collection cosplay</a:t>
            </a:r>
          </a:p>
          <a:p>
            <a:r>
              <a:rPr lang="en-US"/>
              <a:t>3. on utilise notre utilitaire aggregatePopulateCreator pour construire les éléments du pipeline d'agrégation</a:t>
            </a:r>
          </a:p>
          <a:p>
            <a:r>
              <a:rPr lang="en-US"/>
              <a:t>4.on exécute le pipeline et on récupère le résultat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app - composant racine</a:t>
            </a:r>
          </a:p>
          <a:p>
            <a:r>
              <a:rPr lang="en-US"/>
              <a:t>fournir une config générale aux composants ANTD</a:t>
            </a:r>
          </a:p>
          <a:p>
            <a:r>
              <a:rPr lang="en-US"/>
              <a:t/>
            </a:r>
          </a:p>
          <a:p>
            <a:r>
              <a:rPr lang="en-US"/>
              <a:t>browserRouter =&gt; router standard de react router dom qui offre la meilleur compatibilité avec l'écosystème React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layout affichage des élements "statiques" indépendants des routes visitées par ex footer et navbar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méthode statique asynchrone</a:t>
            </a:r>
          </a:p>
          <a:p>
            <a:r>
              <a:rPr lang="en-US"/>
              <a:t/>
            </a:r>
          </a:p>
          <a:p>
            <a:r>
              <a:rPr lang="en-US"/>
              <a:t>statique =&gt; permet de ne pas instancier la classe, et donc de ne pas allouer de la mémoire inutilement à chaque rafraîchissement du composant</a:t>
            </a:r>
          </a:p>
          <a:p>
            <a:r>
              <a:rPr lang="en-US"/>
              <a:t/>
            </a:r>
          </a:p>
          <a:p>
            <a:r>
              <a:rPr lang="en-US"/>
              <a:t>A REFAIRE A VEC UN EXEMPLE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Déroulement de l'action de création du cosplay : L'utilisateur remplit le formulaire, puis cosplayservice.createcosplay est appelé pour envoyer les données au backend. En cas de succès, l'utilisateur est redirigé vers la page "mes cosplays" via React Router.</a:t>
            </a:r>
          </a:p>
          <a:p>
            <a:r>
              <a:rPr lang="en-US"/>
              <a:t/>
            </a:r>
          </a:p>
          <a:p>
            <a:r>
              <a:rPr lang="en-US"/>
              <a:t>typage des données du formulaire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à chaque réponse d'une requête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jest : exécuteur de test ( test runner )</a:t>
            </a:r>
          </a:p>
          <a:p>
            <a:r>
              <a:rPr lang="en-US"/>
              <a:t>agent =&gt; chaînage des fonctions pour construire la requête vers l'api</a:t>
            </a:r>
          </a:p>
          <a:p>
            <a:r>
              <a:rPr lang="en-US"/>
              <a:t/>
            </a:r>
          </a:p>
          <a:p>
            <a:r>
              <a:rPr lang="en-US"/>
              <a:t>supertest : simuler les requêtes http vers une API</a:t>
            </a:r>
          </a:p>
          <a:p>
            <a:r>
              <a:rPr lang="en-US"/>
              <a:t/>
            </a:r>
          </a:p>
          <a:p>
            <a:r>
              <a:rPr lang="en-US"/>
              <a:t>expect -&gt; assertion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stride = 6 piliers de la sécurité sur lesquels je me suis basée.</a:t>
            </a:r>
          </a:p>
          <a:p>
            <a:r>
              <a:rPr lang="en-US"/>
              <a:t>je compte centrer la sécurité du site sur ces 6 piliers pour réduire et prévenir les potentiels attaques</a:t>
            </a:r>
          </a:p>
          <a:p>
            <a:r>
              <a:rPr lang="en-US"/>
              <a:t/>
            </a:r>
          </a:p>
          <a:p>
            <a:r>
              <a:rPr lang="en-US"/>
              <a:t> spoffing :Vérification de l'authentification utilisateur avec le middleware "checkAuth"</a:t>
            </a:r>
          </a:p>
          <a:p>
            <a:r>
              <a:rPr lang="en-US"/>
              <a:t>Utilisation d'un jeton X-CSRF pour éviter les attaques CSRF (cookie)</a:t>
            </a:r>
          </a:p>
          <a:p>
            <a:r>
              <a:rPr lang="en-US"/>
              <a:t/>
            </a:r>
          </a:p>
          <a:p>
            <a:r>
              <a:rPr lang="en-US"/>
              <a:t>tampering : Filtrage des données entrées utilisateurs pour prévenir les attaques de falsification.</a:t>
            </a:r>
          </a:p>
          <a:p>
            <a:r>
              <a:rPr lang="en-US"/>
              <a:t/>
            </a:r>
          </a:p>
          <a:p>
            <a:r>
              <a:rPr lang="en-US"/>
              <a:t>repudiation : une archive des requêtes dites "sensibles" à mettre en place.</a:t>
            </a:r>
          </a:p>
          <a:p>
            <a:r>
              <a:rPr lang="en-US"/>
              <a:t/>
            </a:r>
          </a:p>
          <a:p>
            <a:r>
              <a:rPr lang="en-US"/>
              <a:t>information disc : Gestion sécurisée des erreurs et des notifications pour éviter la divulgation d'informations sensibles.</a:t>
            </a:r>
          </a:p>
          <a:p>
            <a:r>
              <a:rPr lang="en-US"/>
              <a:t/>
            </a:r>
          </a:p>
          <a:p>
            <a:r>
              <a:rPr lang="en-US"/>
              <a:t>deni service :Protection contre les attaques DDOS grâce à l'hébergeur Scalingo et CloudFlare.</a:t>
            </a:r>
          </a:p>
          <a:p>
            <a:r>
              <a:rPr lang="en-US"/>
              <a:t/>
            </a:r>
          </a:p>
          <a:p>
            <a:r>
              <a:rPr lang="en-US"/>
              <a:t>privilege : Validation des données entrantes.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SCA (Software Composition Analysis) permetd'identifier et évaluer les vulnérabilités et les risques liés aux dépendances. </a:t>
            </a:r>
          </a:p>
          <a:p>
            <a:r>
              <a:rPr lang="en-US"/>
              <a:t>SAST (Static Application Security Testing) est une méthode d'analyse statique des codes sources pour détecter les vulnérabilités de sécurité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j'ai identifié différents types d'acteurs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les composants du système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dire les actions dans les carrés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à gauche, le browser avec le reactJS qui communique avec le back-end. composé d'un serveur web en NodeJS  qui utilise le framwork express et d'un connecteur vers la BDD mongo.</a:t>
            </a:r>
          </a:p>
          <a:p>
            <a:r>
              <a:rPr lang="en-US"/>
              <a:t>l'ensemble communique via l'api rest ( ensemble endpoints avec verbes http)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j'ai choisi des technologies que j'ai étudié en cours, qui proposent de bonnes perfs , par rapport à mes besoins</a:t>
            </a:r>
          </a:p>
          <a:p>
            <a:r>
              <a:rPr lang="en-US"/>
              <a:t/>
            </a:r>
          </a:p>
          <a:p>
            <a:r>
              <a:rPr lang="en-US"/>
              <a:t>AP: availability et partition tolérance ( systeme qui continue de tourner meme si une partie du réseau tombe / ou un noeud tombe )</a:t>
            </a:r>
          </a:p>
          <a:p>
            <a:r>
              <a:rPr lang="en-US"/>
              <a:t>NoSQL car je voualais que ça soit évolutif si le besoin évolue</a:t>
            </a:r>
          </a:p>
          <a:p>
            <a:r>
              <a:rPr lang="en-US"/>
              <a:t>l'ensemble est en JS = spécialisation en Full JS</a:t>
            </a:r>
          </a:p>
          <a:p>
            <a:r>
              <a:rPr lang="en-US"/>
              <a:t>nodeJS : executeur JS executable</a:t>
            </a:r>
          </a:p>
          <a:p>
            <a:r>
              <a:rPr lang="en-US"/>
              <a:t>express: serveur web</a:t>
            </a:r>
          </a:p>
          <a:p>
            <a:r>
              <a:rPr lang="en-US"/>
              <a:t>toutes ces technos ont des grandes communautés : plus faciles pour les recherches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PINTEREST MAsonry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1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3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30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32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4.pn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5.pn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6.pn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42.png" Type="http://schemas.openxmlformats.org/officeDocument/2006/relationships/image"/><Relationship Id="rId6" Target="../media/image43.svg" Type="http://schemas.openxmlformats.org/officeDocument/2006/relationships/image"/><Relationship Id="rId7" Target="../media/image44.png" Type="http://schemas.openxmlformats.org/officeDocument/2006/relationships/image"/><Relationship Id="rId8" Target="../media/image45.svg" Type="http://schemas.openxmlformats.org/officeDocument/2006/relationships/image"/><Relationship Id="rId9" Target="../media/image46.png" Type="http://schemas.openxmlformats.org/officeDocument/2006/relationships/image"/></Relationships>
</file>

<file path=ppt/slides/_rels/slide3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Relationship Id="rId3" Target="../media/image39.png" Type="http://schemas.openxmlformats.org/officeDocument/2006/relationships/image"/></Relationships>
</file>

<file path=ppt/slides/_rels/slide3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Relationship Id="rId3" Target="../media/image39.png" Type="http://schemas.openxmlformats.org/officeDocument/2006/relationships/image"/><Relationship Id="rId4" Target="../media/image47.png" Type="http://schemas.openxmlformats.org/officeDocument/2006/relationships/image"/><Relationship Id="rId5" Target="../media/image48.png" Type="http://schemas.openxmlformats.org/officeDocument/2006/relationships/image"/><Relationship Id="rId6" Target="../media/image49.png" Type="http://schemas.openxmlformats.org/officeDocument/2006/relationships/image"/></Relationships>
</file>

<file path=ppt/slides/_rels/slide3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50.png" Type="http://schemas.openxmlformats.org/officeDocument/2006/relationships/image"/><Relationship Id="rId6" Target="../media/image51.png" Type="http://schemas.openxmlformats.org/officeDocument/2006/relationships/image"/></Relationships>
</file>

<file path=ppt/slides/_rels/slide3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3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52.png" Type="http://schemas.openxmlformats.org/officeDocument/2006/relationships/image"/><Relationship Id="rId6" Target="../media/image53.png" Type="http://schemas.openxmlformats.org/officeDocument/2006/relationships/image"/></Relationships>
</file>

<file path=ppt/slides/_rels/slide3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4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54.png" Type="http://schemas.openxmlformats.org/officeDocument/2006/relationships/image"/><Relationship Id="rId6" Target="../media/image55.png" Type="http://schemas.openxmlformats.org/officeDocument/2006/relationships/image"/></Relationships>
</file>

<file path=ppt/slides/_rels/slide3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5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56.png" Type="http://schemas.openxmlformats.org/officeDocument/2006/relationships/image"/><Relationship Id="rId6" Target="../media/image5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4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6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58.png" Type="http://schemas.openxmlformats.org/officeDocument/2006/relationships/image"/></Relationships>
</file>

<file path=ppt/slides/_rels/slide4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59.png" Type="http://schemas.openxmlformats.org/officeDocument/2006/relationships/image"/></Relationships>
</file>

<file path=ppt/slides/_rels/slide4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60.png" Type="http://schemas.openxmlformats.org/officeDocument/2006/relationships/image"/></Relationships>
</file>

<file path=ppt/slides/_rels/slide4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7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61.png" Type="http://schemas.openxmlformats.org/officeDocument/2006/relationships/image"/><Relationship Id="rId6" Target="../media/image62.png" Type="http://schemas.openxmlformats.org/officeDocument/2006/relationships/image"/></Relationships>
</file>

<file path=ppt/slides/_rels/slide4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63.png" Type="http://schemas.openxmlformats.org/officeDocument/2006/relationships/image"/><Relationship Id="rId5" Target="../media/image64.png" Type="http://schemas.openxmlformats.org/officeDocument/2006/relationships/image"/></Relationships>
</file>

<file path=ppt/slides/_rels/slide4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8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4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5.jpeg" Type="http://schemas.openxmlformats.org/officeDocument/2006/relationships/image"/><Relationship Id="rId3" Target="../media/image66.png" Type="http://schemas.openxmlformats.org/officeDocument/2006/relationships/image"/><Relationship Id="rId4" Target="../media/image67.svg" Type="http://schemas.openxmlformats.org/officeDocument/2006/relationships/image"/><Relationship Id="rId5" Target="../media/image68.png" Type="http://schemas.openxmlformats.org/officeDocument/2006/relationships/image"/><Relationship Id="rId6" Target="../media/image69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4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5.jpeg" Type="http://schemas.openxmlformats.org/officeDocument/2006/relationships/image"/><Relationship Id="rId3" Target="../media/image66.png" Type="http://schemas.openxmlformats.org/officeDocument/2006/relationships/image"/><Relationship Id="rId4" Target="../media/image67.svg" Type="http://schemas.openxmlformats.org/officeDocument/2006/relationships/image"/><Relationship Id="rId5" Target="../media/image68.png" Type="http://schemas.openxmlformats.org/officeDocument/2006/relationships/image"/><Relationship Id="rId6" Target="../media/image69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jpe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24894" y="211638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358937"/>
            <a:ext cx="12759056" cy="4308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21"/>
              </a:lnSpc>
            </a:pPr>
            <a:r>
              <a:rPr lang="en-US" sz="7399">
                <a:solidFill>
                  <a:srgbClr val="F8F8F8"/>
                </a:solidFill>
                <a:latin typeface="Be Vietnam"/>
              </a:rPr>
              <a:t>PRÉSENTATION DU PROJET</a:t>
            </a:r>
          </a:p>
          <a:p>
            <a:pPr>
              <a:lnSpc>
                <a:spcPts val="7621"/>
              </a:lnSpc>
            </a:pPr>
          </a:p>
          <a:p>
            <a:pPr algn="just">
              <a:lnSpc>
                <a:spcPts val="7621"/>
              </a:lnSpc>
            </a:pPr>
            <a:r>
              <a:rPr lang="en-US" sz="7399">
                <a:solidFill>
                  <a:srgbClr val="F8F8F8"/>
                </a:solidFill>
                <a:latin typeface="Be Vietnam"/>
              </a:rPr>
              <a:t>COSPLAY-MAKER</a:t>
            </a:r>
          </a:p>
          <a:p>
            <a:pPr algn="just">
              <a:lnSpc>
                <a:spcPts val="7621"/>
              </a:lnSpc>
            </a:pPr>
          </a:p>
          <a:p>
            <a:pPr algn="just">
              <a:lnSpc>
                <a:spcPts val="3605"/>
              </a:lnSpc>
            </a:pPr>
            <a:r>
              <a:rPr lang="en-US" sz="3500">
                <a:solidFill>
                  <a:srgbClr val="F8F8F8"/>
                </a:solidFill>
                <a:latin typeface="Be Vietnam"/>
              </a:rPr>
              <a:t>PAR CASSANDRA FORESTIER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198225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689380" y="531970"/>
            <a:ext cx="12759056" cy="355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F8F8F8"/>
                </a:solidFill>
                <a:latin typeface="Be Vietnam"/>
              </a:rPr>
              <a:t>TITRE PROFESSIONNEL :</a:t>
            </a:r>
          </a:p>
          <a:p>
            <a:pPr>
              <a:lnSpc>
                <a:spcPts val="5150"/>
              </a:lnSpc>
            </a:pPr>
            <a:r>
              <a:rPr lang="en-US" sz="5000">
                <a:solidFill>
                  <a:srgbClr val="F8F8F8"/>
                </a:solidFill>
                <a:latin typeface="Be Vietnam"/>
              </a:rPr>
              <a:t>CONCEPTEUR DEVELOPPEUR D'APPLICATIONS</a:t>
            </a:r>
          </a:p>
          <a:p>
            <a:pPr>
              <a:lnSpc>
                <a:spcPts val="1188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5044008" y="8481971"/>
            <a:ext cx="3000086" cy="30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408"/>
              </a:lnSpc>
              <a:spcBef>
                <a:spcPct val="0"/>
              </a:spcBef>
            </a:pPr>
            <a:r>
              <a:rPr lang="en-US" sz="1852" spc="161">
                <a:solidFill>
                  <a:srgbClr val="F8F8F8"/>
                </a:solidFill>
                <a:latin typeface="Be Vietnam"/>
              </a:rPr>
              <a:t>LE BOCAL ACADEMY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44008" y="8848987"/>
            <a:ext cx="3000086" cy="34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29"/>
              </a:lnSpc>
            </a:pPr>
            <a:r>
              <a:rPr lang="en-US" sz="2021">
                <a:solidFill>
                  <a:srgbClr val="F8F8F8"/>
                </a:solidFill>
                <a:latin typeface="IBM Plex Sans"/>
              </a:rPr>
              <a:t>Nice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44008" y="9260471"/>
            <a:ext cx="3000086" cy="34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29"/>
              </a:lnSpc>
            </a:pPr>
            <a:r>
              <a:rPr lang="en-US" sz="2021">
                <a:solidFill>
                  <a:srgbClr val="F8F8F8"/>
                </a:solidFill>
                <a:latin typeface="IBM Plex Sans"/>
              </a:rPr>
              <a:t>31 Juillet 2023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89380" y="2799564"/>
            <a:ext cx="663194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8F8F8"/>
                </a:solidFill>
                <a:latin typeface="IBM Plex Sans"/>
              </a:rPr>
              <a:t>RNCP 31678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86113" y="-474458"/>
            <a:ext cx="0" cy="11621268"/>
          </a:xfrm>
          <a:prstGeom prst="line">
            <a:avLst/>
          </a:prstGeom>
          <a:ln cap="flat" w="28575">
            <a:solidFill>
              <a:srgbClr val="640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2700" y="-17515"/>
            <a:ext cx="1784511" cy="178451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08790" y="591870"/>
            <a:ext cx="14646276" cy="123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6"/>
              </a:lnSpc>
            </a:pPr>
            <a:r>
              <a:rPr lang="en-US" sz="4872">
                <a:solidFill>
                  <a:srgbClr val="01003B"/>
                </a:solidFill>
                <a:latin typeface="Be Vietnam Bold"/>
              </a:rPr>
              <a:t>Vue de la navigation entre les pages</a:t>
            </a:r>
          </a:p>
          <a:p>
            <a:pPr marL="0" indent="0" lvl="0">
              <a:lnSpc>
                <a:spcPts val="4726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646246" y="1953521"/>
            <a:ext cx="11243585" cy="7900897"/>
          </a:xfrm>
          <a:custGeom>
            <a:avLst/>
            <a:gdLst/>
            <a:ahLst/>
            <a:cxnLst/>
            <a:rect r="r" b="b" t="t" l="l"/>
            <a:pathLst>
              <a:path h="7900897" w="11243585">
                <a:moveTo>
                  <a:pt x="0" y="0"/>
                </a:moveTo>
                <a:lnTo>
                  <a:pt x="11243585" y="0"/>
                </a:lnTo>
                <a:lnTo>
                  <a:pt x="11243585" y="7900898"/>
                </a:lnTo>
                <a:lnTo>
                  <a:pt x="0" y="79008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09675"/>
            <a:ext cx="13145451" cy="7592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PARTIE CONCEPTION ET ARCHITECTURE DE L'APPLICATION 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06910" y="2225485"/>
            <a:ext cx="6628141" cy="2818957"/>
            <a:chOff x="0" y="0"/>
            <a:chExt cx="8837521" cy="375860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Partie "back" :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264"/>
              <a:ext cx="8837521" cy="2760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"features": avec : ".controller.js", ".model.js" et ".route.js".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"middlewares": traitement des requêtes.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"utils" et "config"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206639" y="2228852"/>
            <a:ext cx="9887319" cy="2815590"/>
            <a:chOff x="0" y="0"/>
            <a:chExt cx="13183091" cy="37541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1318309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Partie "front" :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93775"/>
              <a:ext cx="13183091" cy="2760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"pages": fichiers ".tsx" et ".css"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"icons": les icônes SVG utilisées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"components"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"services"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81479" y="508070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Architecture du projet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557929" y="5143500"/>
            <a:ext cx="10777122" cy="4553954"/>
          </a:xfrm>
          <a:custGeom>
            <a:avLst/>
            <a:gdLst/>
            <a:ahLst/>
            <a:cxnLst/>
            <a:rect r="r" b="b" t="t" l="l"/>
            <a:pathLst>
              <a:path h="4553954" w="10777122">
                <a:moveTo>
                  <a:pt x="0" y="0"/>
                </a:moveTo>
                <a:lnTo>
                  <a:pt x="10777121" y="0"/>
                </a:lnTo>
                <a:lnTo>
                  <a:pt x="10777121" y="4553954"/>
                </a:lnTo>
                <a:lnTo>
                  <a:pt x="0" y="45539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12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9971" y="2228852"/>
            <a:ext cx="6628141" cy="2399857"/>
            <a:chOff x="0" y="0"/>
            <a:chExt cx="8837521" cy="319980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Base de données :  MongoDB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264"/>
              <a:ext cx="8837521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NoSQL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T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héorème de Brewer (AP)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Flexibilité des schémas MongoDB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9971" y="4628709"/>
            <a:ext cx="6628141" cy="2396490"/>
            <a:chOff x="0" y="0"/>
            <a:chExt cx="8837521" cy="31953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Back-end : NodeJS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93775"/>
              <a:ext cx="8837521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JavaScript sur client et serveur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oteur d'exécution V8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N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ature asynchrone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49971" y="761138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Choix techniques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649971" y="6823426"/>
            <a:ext cx="7422598" cy="3653790"/>
            <a:chOff x="0" y="0"/>
            <a:chExt cx="9896798" cy="487172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89679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Back-end : Express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93775"/>
              <a:ext cx="9896798" cy="3877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API RESTFUL de l'application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Facilite création de routes, gestion des requêtes et réponses.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Middlewares</a:t>
              </a:r>
            </a:p>
            <a:p>
              <a:pPr>
                <a:lnSpc>
                  <a:spcPts val="3359"/>
                </a:lnSpc>
              </a:pP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44000" y="2228852"/>
            <a:ext cx="7549857" cy="3657157"/>
            <a:chOff x="0" y="0"/>
            <a:chExt cx="10066476" cy="487620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10066476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Front-end :  React avec TypeScript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98264"/>
              <a:ext cx="10066476" cy="3877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Découpage de l'interface en composants réutilisables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Typage statique grâce à TypeScript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Autocomplétions avec VS Code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Facilite le débogage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Améliore la maintenabilité du code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13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36763" y="5466909"/>
            <a:ext cx="15302153" cy="2399857"/>
            <a:chOff x="0" y="0"/>
            <a:chExt cx="20402870" cy="319980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2040287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Masonry.js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264"/>
              <a:ext cx="2040287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Mise en page en grille avec des éléments de taille variable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D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isposition dynamique et réactive des éléments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CSS 'position:absolute', optimisation de l'espace disponible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2228852"/>
            <a:ext cx="6628141" cy="2815590"/>
            <a:chOff x="0" y="0"/>
            <a:chExt cx="8837521" cy="37541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Ant Design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93775"/>
              <a:ext cx="8837521" cy="2760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Documentation claire avec exemples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Bibliothèque de composants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Accessibilité très bonne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Librairie régulièrement mise à jour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49971" y="761138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Quelques librairies et logiciels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0381640" y="2228852"/>
            <a:ext cx="15302153" cy="3238057"/>
            <a:chOff x="0" y="0"/>
            <a:chExt cx="20402870" cy="431740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2040287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SendGrid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98264"/>
              <a:ext cx="20402870" cy="3319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Fiabilité (taux de disponibilité de 99.99%).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E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-mails transactionnels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Facilité d'intégration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Offre gratuite avec l'envoi de 100 e-mails par jour</a:t>
              </a:r>
            </a:p>
            <a:p>
              <a:pPr>
                <a:lnSpc>
                  <a:spcPts val="3359"/>
                </a:lnSpc>
              </a:pPr>
            </a:p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14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01908" y="385417"/>
            <a:ext cx="12055555" cy="9516166"/>
          </a:xfrm>
          <a:custGeom>
            <a:avLst/>
            <a:gdLst/>
            <a:ahLst/>
            <a:cxnLst/>
            <a:rect r="r" b="b" t="t" l="l"/>
            <a:pathLst>
              <a:path h="9516166" w="12055555">
                <a:moveTo>
                  <a:pt x="0" y="0"/>
                </a:moveTo>
                <a:lnTo>
                  <a:pt x="12055556" y="0"/>
                </a:lnTo>
                <a:lnTo>
                  <a:pt x="12055556" y="9516166"/>
                </a:lnTo>
                <a:lnTo>
                  <a:pt x="0" y="9516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820578"/>
            <a:ext cx="5393699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Diagramme entité-relation de la base de données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51216" y="384444"/>
            <a:ext cx="5150693" cy="342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Conception de la base de données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15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36244" y="3634611"/>
            <a:ext cx="12627959" cy="4959966"/>
          </a:xfrm>
          <a:custGeom>
            <a:avLst/>
            <a:gdLst/>
            <a:ahLst/>
            <a:cxnLst/>
            <a:rect r="r" b="b" t="t" l="l"/>
            <a:pathLst>
              <a:path h="4959966" w="12627959">
                <a:moveTo>
                  <a:pt x="0" y="0"/>
                </a:moveTo>
                <a:lnTo>
                  <a:pt x="12627959" y="0"/>
                </a:lnTo>
                <a:lnTo>
                  <a:pt x="12627959" y="4959966"/>
                </a:lnTo>
                <a:lnTo>
                  <a:pt x="0" y="4959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2890" y="384444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Dictionnaire de données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84693" y="1872249"/>
            <a:ext cx="186243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 Entité : users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16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962150"/>
            <a:ext cx="13145451" cy="608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MAQUETTE ET CHARTE GRAPHIQUE 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17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68749" y="2823150"/>
            <a:ext cx="8190551" cy="6602587"/>
          </a:xfrm>
          <a:custGeom>
            <a:avLst/>
            <a:gdLst/>
            <a:ahLst/>
            <a:cxnLst/>
            <a:rect r="r" b="b" t="t" l="l"/>
            <a:pathLst>
              <a:path h="6602587" w="8190551">
                <a:moveTo>
                  <a:pt x="0" y="0"/>
                </a:moveTo>
                <a:lnTo>
                  <a:pt x="8190551" y="0"/>
                </a:lnTo>
                <a:lnTo>
                  <a:pt x="8190551" y="6602587"/>
                </a:lnTo>
                <a:lnTo>
                  <a:pt x="0" y="66025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2890" y="384444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Charte graphique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82890" y="2448322"/>
            <a:ext cx="705281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Avec l'application </a:t>
            </a:r>
            <a:r>
              <a:rPr lang="en-US" sz="2400">
                <a:solidFill>
                  <a:srgbClr val="01003B"/>
                </a:solidFill>
                <a:latin typeface="IBM Plex Sans Bold"/>
              </a:rPr>
              <a:t>Web Coloors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Vérification du contraste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Précision des couleurs pour chaque composant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6124444"/>
            <a:ext cx="6898566" cy="3105260"/>
          </a:xfrm>
          <a:custGeom>
            <a:avLst/>
            <a:gdLst/>
            <a:ahLst/>
            <a:cxnLst/>
            <a:rect r="r" b="b" t="t" l="l"/>
            <a:pathLst>
              <a:path h="3105260" w="6898566">
                <a:moveTo>
                  <a:pt x="0" y="0"/>
                </a:moveTo>
                <a:lnTo>
                  <a:pt x="6898566" y="0"/>
                </a:lnTo>
                <a:lnTo>
                  <a:pt x="6898566" y="3105260"/>
                </a:lnTo>
                <a:lnTo>
                  <a:pt x="0" y="31052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18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59493" y="384444"/>
            <a:ext cx="8591158" cy="6288629"/>
          </a:xfrm>
          <a:custGeom>
            <a:avLst/>
            <a:gdLst/>
            <a:ahLst/>
            <a:cxnLst/>
            <a:rect r="r" b="b" t="t" l="l"/>
            <a:pathLst>
              <a:path h="6288629" w="8591158">
                <a:moveTo>
                  <a:pt x="0" y="0"/>
                </a:moveTo>
                <a:lnTo>
                  <a:pt x="8591159" y="0"/>
                </a:lnTo>
                <a:lnTo>
                  <a:pt x="8591159" y="6288629"/>
                </a:lnTo>
                <a:lnTo>
                  <a:pt x="0" y="6288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9003" y="3528759"/>
            <a:ext cx="8607664" cy="6288629"/>
          </a:xfrm>
          <a:custGeom>
            <a:avLst/>
            <a:gdLst/>
            <a:ahLst/>
            <a:cxnLst/>
            <a:rect r="r" b="b" t="t" l="l"/>
            <a:pathLst>
              <a:path h="6288629" w="8607664">
                <a:moveTo>
                  <a:pt x="0" y="0"/>
                </a:moveTo>
                <a:lnTo>
                  <a:pt x="8607664" y="0"/>
                </a:lnTo>
                <a:lnTo>
                  <a:pt x="8607664" y="6288628"/>
                </a:lnTo>
                <a:lnTo>
                  <a:pt x="0" y="6288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2890" y="384444"/>
            <a:ext cx="12096486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Maquette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2890" y="1411391"/>
            <a:ext cx="4089946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Avec l'application </a:t>
            </a:r>
            <a:r>
              <a:rPr lang="en-US" sz="2400">
                <a:solidFill>
                  <a:srgbClr val="01003B"/>
                </a:solidFill>
                <a:latin typeface="IBM Plex Sans Bold"/>
              </a:rPr>
              <a:t>Web Figma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19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3904">
            <a:off x="-940728" y="8061713"/>
            <a:ext cx="10103966" cy="8156656"/>
          </a:xfrm>
          <a:custGeom>
            <a:avLst/>
            <a:gdLst/>
            <a:ahLst/>
            <a:cxnLst/>
            <a:rect r="r" b="b" t="t" l="l"/>
            <a:pathLst>
              <a:path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08522" y="4286784"/>
            <a:ext cx="4397069" cy="1630715"/>
            <a:chOff x="0" y="0"/>
            <a:chExt cx="1158076" cy="4294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58076" cy="429489"/>
            </a:xfrm>
            <a:custGeom>
              <a:avLst/>
              <a:gdLst/>
              <a:ahLst/>
              <a:cxnLst/>
              <a:rect r="r" b="b" t="t" l="l"/>
              <a:pathLst>
                <a:path h="429489" w="1158076">
                  <a:moveTo>
                    <a:pt x="70428" y="0"/>
                  </a:moveTo>
                  <a:lnTo>
                    <a:pt x="1087648" y="0"/>
                  </a:lnTo>
                  <a:cubicBezTo>
                    <a:pt x="1126544" y="0"/>
                    <a:pt x="1158076" y="31532"/>
                    <a:pt x="1158076" y="70428"/>
                  </a:cubicBezTo>
                  <a:lnTo>
                    <a:pt x="1158076" y="359061"/>
                  </a:lnTo>
                  <a:cubicBezTo>
                    <a:pt x="1158076" y="397957"/>
                    <a:pt x="1126544" y="429489"/>
                    <a:pt x="1087648" y="429489"/>
                  </a:cubicBezTo>
                  <a:lnTo>
                    <a:pt x="70428" y="429489"/>
                  </a:lnTo>
                  <a:cubicBezTo>
                    <a:pt x="31532" y="429489"/>
                    <a:pt x="0" y="397957"/>
                    <a:pt x="0" y="359061"/>
                  </a:cubicBezTo>
                  <a:lnTo>
                    <a:pt x="0" y="70428"/>
                  </a:lnTo>
                  <a:cubicBezTo>
                    <a:pt x="0" y="31532"/>
                    <a:pt x="31532" y="0"/>
                    <a:pt x="70428" y="0"/>
                  </a:cubicBezTo>
                  <a:close/>
                </a:path>
              </a:pathLst>
            </a:custGeom>
            <a:solidFill>
              <a:srgbClr val="FF007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8F8F8"/>
                  </a:solidFill>
                  <a:latin typeface="Be Vietnam Ultra-Bold"/>
                </a:rPr>
                <a:t>Problématiques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67817" y="6313989"/>
            <a:ext cx="11029105" cy="2335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3780"/>
              </a:lnSpc>
              <a:buFont typeface="Arial"/>
              <a:buChar char="•"/>
            </a:pPr>
            <a:r>
              <a:rPr lang="en-US" sz="2100" spc="182">
                <a:solidFill>
                  <a:srgbClr val="F8F8F8"/>
                </a:solidFill>
                <a:latin typeface="Be Vietnam Ultra-Bold"/>
              </a:rPr>
              <a:t>COMMENT AMÉLIORER L'EXPÉRIENCE DES PASSIONNÉS DU COSPLAY ?</a:t>
            </a:r>
          </a:p>
          <a:p>
            <a:pPr marL="453390" indent="-226695" lvl="1">
              <a:lnSpc>
                <a:spcPts val="3780"/>
              </a:lnSpc>
              <a:buFont typeface="Arial"/>
              <a:buChar char="•"/>
            </a:pPr>
            <a:r>
              <a:rPr lang="en-US" sz="2100" spc="182">
                <a:solidFill>
                  <a:srgbClr val="F8F8F8"/>
                </a:solidFill>
                <a:latin typeface="Be Vietnam Ultra-Bold"/>
              </a:rPr>
              <a:t>COMMENT FACILITER LA RECHERCHE DE MATÉRIAUX ?</a:t>
            </a:r>
          </a:p>
          <a:p>
            <a:pPr marL="453390" indent="-226695" lvl="1">
              <a:lnSpc>
                <a:spcPts val="3780"/>
              </a:lnSpc>
              <a:buFont typeface="Arial"/>
              <a:buChar char="•"/>
            </a:pPr>
            <a:r>
              <a:rPr lang="en-US" sz="2100" spc="182">
                <a:solidFill>
                  <a:srgbClr val="F8F8F8"/>
                </a:solidFill>
                <a:latin typeface="Be Vietnam Ultra-Bold"/>
              </a:rPr>
              <a:t>COMMENT INITIER LES DÉBUTANTS AU COSPLAY ?</a:t>
            </a:r>
          </a:p>
          <a:p>
            <a:pPr marL="453390" indent="-226695" lvl="1">
              <a:lnSpc>
                <a:spcPts val="3780"/>
              </a:lnSpc>
              <a:buFont typeface="Arial"/>
              <a:buChar char="•"/>
            </a:pPr>
            <a:r>
              <a:rPr lang="en-US" sz="2100" spc="182">
                <a:solidFill>
                  <a:srgbClr val="F8F8F8"/>
                </a:solidFill>
                <a:latin typeface="Be Vietnam Ultra-Bold"/>
              </a:rPr>
              <a:t>COMMENT PERMETTRE AUX ORGANISATEURS DE CONVENTION DE TROUVER DES COSPLAYEURS ?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2159446">
            <a:off x="13111917" y="-3539846"/>
            <a:ext cx="7814506" cy="6308438"/>
          </a:xfrm>
          <a:custGeom>
            <a:avLst/>
            <a:gdLst/>
            <a:ahLst/>
            <a:cxnLst/>
            <a:rect r="r" b="b" t="t" l="l"/>
            <a:pathLst>
              <a:path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195590" y="2576698"/>
            <a:ext cx="6681602" cy="6681602"/>
          </a:xfrm>
          <a:custGeom>
            <a:avLst/>
            <a:gdLst/>
            <a:ahLst/>
            <a:cxnLst/>
            <a:rect r="r" b="b" t="t" l="l"/>
            <a:pathLst>
              <a:path h="6681602" w="6681602">
                <a:moveTo>
                  <a:pt x="0" y="0"/>
                </a:moveTo>
                <a:lnTo>
                  <a:pt x="6681602" y="0"/>
                </a:lnTo>
                <a:lnTo>
                  <a:pt x="6681602" y="6681602"/>
                </a:lnTo>
                <a:lnTo>
                  <a:pt x="0" y="66816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08522" y="2452873"/>
            <a:ext cx="10259824" cy="137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9"/>
              </a:lnSpc>
            </a:pPr>
            <a:r>
              <a:rPr lang="en-US" sz="2199" spc="191">
                <a:solidFill>
                  <a:srgbClr val="F8F8F8"/>
                </a:solidFill>
                <a:latin typeface="Be Vietnam Ultra-Bold"/>
              </a:rPr>
              <a:t>LE COSPLAY CONSISTE À RECRÉER UN COSTUME DE PERSONNAGE DE POP CULTURE</a:t>
            </a:r>
          </a:p>
          <a:p>
            <a:pPr algn="ctr">
              <a:lnSpc>
                <a:spcPts val="2859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0" y="552318"/>
            <a:ext cx="18288000" cy="2024380"/>
            <a:chOff x="0" y="0"/>
            <a:chExt cx="24384000" cy="2699173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24384000" cy="1431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8F8F8"/>
                  </a:solidFill>
                  <a:latin typeface="Be Vietnam Ultra-Bold"/>
                </a:rPr>
                <a:t>Le cosplay en quelques mots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076450"/>
              <a:ext cx="19149635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9198225"/>
            <a:ext cx="1028700" cy="10287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14026" y="2825400"/>
            <a:ext cx="3033448" cy="6018593"/>
          </a:xfrm>
          <a:custGeom>
            <a:avLst/>
            <a:gdLst/>
            <a:ahLst/>
            <a:cxnLst/>
            <a:rect r="r" b="b" t="t" l="l"/>
            <a:pathLst>
              <a:path h="6018593" w="3033448">
                <a:moveTo>
                  <a:pt x="0" y="0"/>
                </a:moveTo>
                <a:lnTo>
                  <a:pt x="3033448" y="0"/>
                </a:lnTo>
                <a:lnTo>
                  <a:pt x="3033448" y="6018593"/>
                </a:lnTo>
                <a:lnTo>
                  <a:pt x="0" y="6018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11603" y="1584816"/>
            <a:ext cx="2632763" cy="7259177"/>
          </a:xfrm>
          <a:custGeom>
            <a:avLst/>
            <a:gdLst/>
            <a:ahLst/>
            <a:cxnLst/>
            <a:rect r="r" b="b" t="t" l="l"/>
            <a:pathLst>
              <a:path h="7259177" w="2632763">
                <a:moveTo>
                  <a:pt x="0" y="0"/>
                </a:moveTo>
                <a:lnTo>
                  <a:pt x="2632763" y="0"/>
                </a:lnTo>
                <a:lnTo>
                  <a:pt x="2632763" y="7259177"/>
                </a:lnTo>
                <a:lnTo>
                  <a:pt x="0" y="72591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8327" y="2825400"/>
            <a:ext cx="8065673" cy="6117531"/>
          </a:xfrm>
          <a:custGeom>
            <a:avLst/>
            <a:gdLst/>
            <a:ahLst/>
            <a:cxnLst/>
            <a:rect r="r" b="b" t="t" l="l"/>
            <a:pathLst>
              <a:path h="6117531" w="8065673">
                <a:moveTo>
                  <a:pt x="0" y="0"/>
                </a:moveTo>
                <a:lnTo>
                  <a:pt x="8065673" y="0"/>
                </a:lnTo>
                <a:lnTo>
                  <a:pt x="8065673" y="6117531"/>
                </a:lnTo>
                <a:lnTo>
                  <a:pt x="0" y="61175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2890" y="384444"/>
            <a:ext cx="12096486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Maquette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2890" y="1411391"/>
            <a:ext cx="4089946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Avec l'application </a:t>
            </a:r>
            <a:r>
              <a:rPr lang="en-US" sz="2400">
                <a:solidFill>
                  <a:srgbClr val="01003B"/>
                </a:solidFill>
                <a:latin typeface="IBM Plex Sans Bold"/>
              </a:rPr>
              <a:t>Web Figma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20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80567" y="1962150"/>
            <a:ext cx="12071496" cy="458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ENVIRONNEMENT DE TRAVAIL 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21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36256" y="2753419"/>
            <a:ext cx="4806435" cy="5900438"/>
          </a:xfrm>
          <a:custGeom>
            <a:avLst/>
            <a:gdLst/>
            <a:ahLst/>
            <a:cxnLst/>
            <a:rect r="r" b="b" t="t" l="l"/>
            <a:pathLst>
              <a:path h="5900438" w="4806435">
                <a:moveTo>
                  <a:pt x="0" y="0"/>
                </a:moveTo>
                <a:lnTo>
                  <a:pt x="4806436" y="0"/>
                </a:lnTo>
                <a:lnTo>
                  <a:pt x="4806436" y="5900438"/>
                </a:lnTo>
                <a:lnTo>
                  <a:pt x="0" y="59004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6864" y="2753419"/>
            <a:ext cx="3282234" cy="4286549"/>
          </a:xfrm>
          <a:custGeom>
            <a:avLst/>
            <a:gdLst/>
            <a:ahLst/>
            <a:cxnLst/>
            <a:rect r="r" b="b" t="t" l="l"/>
            <a:pathLst>
              <a:path h="4286549" w="3282234">
                <a:moveTo>
                  <a:pt x="0" y="0"/>
                </a:moveTo>
                <a:lnTo>
                  <a:pt x="3282234" y="0"/>
                </a:lnTo>
                <a:lnTo>
                  <a:pt x="3282234" y="4286549"/>
                </a:lnTo>
                <a:lnTo>
                  <a:pt x="0" y="428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839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2890" y="384444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Outils utilisés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5677150" y="1915112"/>
            <a:ext cx="6628141" cy="2396490"/>
            <a:chOff x="0" y="0"/>
            <a:chExt cx="8837521" cy="319532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Visual Studio Code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993775"/>
              <a:ext cx="8837521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Modulable grâce aux extensions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Gratuit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Facile d'utilisation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multi-langages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629455" y="1856057"/>
            <a:ext cx="565854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tasks.json dans le .vscode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96864" y="1915112"/>
            <a:ext cx="6628141" cy="1139190"/>
            <a:chOff x="0" y="0"/>
            <a:chExt cx="8837521" cy="151892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Postman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93775"/>
              <a:ext cx="883752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829930" y="4714943"/>
            <a:ext cx="6628141" cy="1977390"/>
            <a:chOff x="0" y="0"/>
            <a:chExt cx="8837521" cy="263652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MongoDB Compass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93775"/>
              <a:ext cx="8837521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Vérification des schémas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Modifications manuelles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Vérification manuelle des données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829930" y="7514667"/>
            <a:ext cx="6628141" cy="1139190"/>
            <a:chOff x="0" y="0"/>
            <a:chExt cx="8837521" cy="151892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8837521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Docker Desktop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993775"/>
              <a:ext cx="883752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Conteneur MongoDB lancé localement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22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02017" y="857029"/>
            <a:ext cx="4857283" cy="8572942"/>
          </a:xfrm>
          <a:custGeom>
            <a:avLst/>
            <a:gdLst/>
            <a:ahLst/>
            <a:cxnLst/>
            <a:rect r="r" b="b" t="t" l="l"/>
            <a:pathLst>
              <a:path h="8572942" w="4857283">
                <a:moveTo>
                  <a:pt x="0" y="0"/>
                </a:moveTo>
                <a:lnTo>
                  <a:pt x="4857283" y="0"/>
                </a:lnTo>
                <a:lnTo>
                  <a:pt x="4857283" y="8572942"/>
                </a:lnTo>
                <a:lnTo>
                  <a:pt x="0" y="8572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2890" y="384444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Github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82890" y="1662699"/>
            <a:ext cx="6628141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Versionner le code, historique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Partager mon code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448368"/>
            <a:ext cx="6628141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945230" y="141557"/>
            <a:ext cx="6628141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ci.yml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82890" y="5776181"/>
            <a:ext cx="9525674" cy="3653790"/>
            <a:chOff x="0" y="0"/>
            <a:chExt cx="12700898" cy="487172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270089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50396"/>
                  </a:solidFill>
                  <a:latin typeface="Be Vietnam"/>
                </a:rPr>
                <a:t>Les étapes du workflow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93775"/>
              <a:ext cx="12700898" cy="3877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 Vérifier et récupérer les fichiers du référentiel.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Configurer l'environnement Node.js en utilisant la version 18.15. 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Installer les dépendances du projet dans le dossier "back"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Transpiler les sources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 et tester la partie back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Installer les dépendances du projet dans le dossier "front"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Transpiler les sources </a:t>
              </a:r>
              <a:r>
                <a:rPr lang="en-US" sz="2400">
                  <a:solidFill>
                    <a:srgbClr val="01003B"/>
                  </a:solidFill>
                  <a:latin typeface="IBM Plex Sans"/>
                </a:rPr>
                <a:t>et tester la partie front </a:t>
              </a:r>
            </a:p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82890" y="4389192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Github Actions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"/>
                </a:rPr>
                <a:t>23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74388" y="3078660"/>
            <a:ext cx="14495746" cy="6864940"/>
          </a:xfrm>
          <a:custGeom>
            <a:avLst/>
            <a:gdLst/>
            <a:ahLst/>
            <a:cxnLst/>
            <a:rect r="r" b="b" t="t" l="l"/>
            <a:pathLst>
              <a:path h="6864940" w="14495746">
                <a:moveTo>
                  <a:pt x="0" y="0"/>
                </a:moveTo>
                <a:lnTo>
                  <a:pt x="14495745" y="0"/>
                </a:lnTo>
                <a:lnTo>
                  <a:pt x="14495745" y="6864940"/>
                </a:lnTo>
                <a:lnTo>
                  <a:pt x="0" y="686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2890" y="384444"/>
            <a:ext cx="12096486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"/>
              </a:rPr>
              <a:t>Trello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82890" y="1662699"/>
            <a:ext cx="6628141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tableau Kanban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fonctionnement par lots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448368"/>
            <a:ext cx="6628141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24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9660" y="3195806"/>
            <a:ext cx="13374375" cy="307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PARTIE BACK-END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25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44372" y="696553"/>
            <a:ext cx="7762465" cy="8893894"/>
          </a:xfrm>
          <a:custGeom>
            <a:avLst/>
            <a:gdLst/>
            <a:ahLst/>
            <a:cxnLst/>
            <a:rect r="r" b="b" t="t" l="l"/>
            <a:pathLst>
              <a:path h="8893894" w="7762465">
                <a:moveTo>
                  <a:pt x="0" y="0"/>
                </a:moveTo>
                <a:lnTo>
                  <a:pt x="7762465" y="0"/>
                </a:lnTo>
                <a:lnTo>
                  <a:pt x="7762465" y="8893894"/>
                </a:lnTo>
                <a:lnTo>
                  <a:pt x="0" y="88938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9931" y="3954103"/>
            <a:ext cx="952567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Les routes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26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14503" y="650531"/>
            <a:ext cx="12975695" cy="8339617"/>
          </a:xfrm>
          <a:custGeom>
            <a:avLst/>
            <a:gdLst/>
            <a:ahLst/>
            <a:cxnLst/>
            <a:rect r="r" b="b" t="t" l="l"/>
            <a:pathLst>
              <a:path h="8339617" w="12975695">
                <a:moveTo>
                  <a:pt x="0" y="0"/>
                </a:moveTo>
                <a:lnTo>
                  <a:pt x="12975695" y="0"/>
                </a:lnTo>
                <a:lnTo>
                  <a:pt x="12975695" y="8339618"/>
                </a:lnTo>
                <a:lnTo>
                  <a:pt x="0" y="83396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74" t="0" r="-237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9931" y="3954103"/>
            <a:ext cx="952567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Le modèle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27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38883" y="593850"/>
            <a:ext cx="11736922" cy="9187328"/>
          </a:xfrm>
          <a:custGeom>
            <a:avLst/>
            <a:gdLst/>
            <a:ahLst/>
            <a:cxnLst/>
            <a:rect r="r" b="b" t="t" l="l"/>
            <a:pathLst>
              <a:path h="9187328" w="11736922">
                <a:moveTo>
                  <a:pt x="0" y="0"/>
                </a:moveTo>
                <a:lnTo>
                  <a:pt x="11736922" y="0"/>
                </a:lnTo>
                <a:lnTo>
                  <a:pt x="11736922" y="9187328"/>
                </a:lnTo>
                <a:lnTo>
                  <a:pt x="0" y="91873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9931" y="3954103"/>
            <a:ext cx="5438952" cy="340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Un exemple de contrôleur : suppression d'un cosplay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28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29810" y="75741"/>
            <a:ext cx="10578762" cy="10135518"/>
          </a:xfrm>
          <a:custGeom>
            <a:avLst/>
            <a:gdLst/>
            <a:ahLst/>
            <a:cxnLst/>
            <a:rect r="r" b="b" t="t" l="l"/>
            <a:pathLst>
              <a:path h="10135518" w="10578762">
                <a:moveTo>
                  <a:pt x="0" y="0"/>
                </a:moveTo>
                <a:lnTo>
                  <a:pt x="10578763" y="0"/>
                </a:lnTo>
                <a:lnTo>
                  <a:pt x="10578763" y="10135518"/>
                </a:lnTo>
                <a:lnTo>
                  <a:pt x="0" y="101355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9931" y="3954103"/>
            <a:ext cx="5438952" cy="170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Middleware : </a:t>
            </a:r>
          </a:p>
          <a:p>
            <a:pPr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checkAuth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29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1381684" y="6577136"/>
            <a:ext cx="5775735" cy="577573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55830" y="6709218"/>
            <a:ext cx="3886236" cy="3886236"/>
          </a:xfrm>
          <a:custGeom>
            <a:avLst/>
            <a:gdLst/>
            <a:ahLst/>
            <a:cxnLst/>
            <a:rect r="r" b="b" t="t" l="l"/>
            <a:pathLst>
              <a:path h="3886236" w="3886236">
                <a:moveTo>
                  <a:pt x="0" y="0"/>
                </a:moveTo>
                <a:lnTo>
                  <a:pt x="3886236" y="0"/>
                </a:lnTo>
                <a:lnTo>
                  <a:pt x="3886236" y="3886237"/>
                </a:lnTo>
                <a:lnTo>
                  <a:pt x="0" y="3886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028700"/>
            <a:ext cx="18288000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46"/>
              </a:lnSpc>
            </a:pPr>
            <a:r>
              <a:rPr lang="en-US" sz="7538">
                <a:solidFill>
                  <a:srgbClr val="01003B"/>
                </a:solidFill>
                <a:latin typeface="Be Vietnam Ultra-Bold"/>
              </a:rPr>
              <a:t>Objectifs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31292" y="2812799"/>
            <a:ext cx="13149970" cy="3486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6022" indent="-383011" lvl="1">
              <a:lnSpc>
                <a:spcPts val="5605"/>
              </a:lnSpc>
              <a:buFont typeface="Arial"/>
              <a:buChar char="•"/>
            </a:pPr>
            <a:r>
              <a:rPr lang="en-US" sz="3548">
                <a:solidFill>
                  <a:srgbClr val="01003B"/>
                </a:solidFill>
                <a:latin typeface="IBM Plex Sans"/>
              </a:rPr>
              <a:t>Développer une application web pour créer une communauté en ligne </a:t>
            </a:r>
          </a:p>
          <a:p>
            <a:pPr marL="766022" indent="-383011" lvl="1">
              <a:lnSpc>
                <a:spcPts val="5605"/>
              </a:lnSpc>
              <a:buFont typeface="Arial"/>
              <a:buChar char="•"/>
            </a:pPr>
            <a:r>
              <a:rPr lang="en-US" sz="3548" u="none">
                <a:solidFill>
                  <a:srgbClr val="01003B"/>
                </a:solidFill>
                <a:latin typeface="IBM Plex Sans"/>
              </a:rPr>
              <a:t>Faciliter le processus de création d'un cosplay</a:t>
            </a:r>
          </a:p>
          <a:p>
            <a:pPr marL="766022" indent="-383011" lvl="1">
              <a:lnSpc>
                <a:spcPts val="5605"/>
              </a:lnSpc>
              <a:buFont typeface="Arial"/>
              <a:buChar char="•"/>
            </a:pPr>
            <a:r>
              <a:rPr lang="en-US" sz="3548">
                <a:solidFill>
                  <a:srgbClr val="01003B"/>
                </a:solidFill>
                <a:latin typeface="IBM Plex Sans"/>
              </a:rPr>
              <a:t>Officialiser le lien entre les organisateurs et les cosplayeurs</a:t>
            </a:r>
          </a:p>
          <a:p>
            <a:pPr algn="l">
              <a:lnSpc>
                <a:spcPts val="5605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905579" y="157404"/>
            <a:ext cx="6481924" cy="9972191"/>
          </a:xfrm>
          <a:custGeom>
            <a:avLst/>
            <a:gdLst/>
            <a:ahLst/>
            <a:cxnLst/>
            <a:rect r="r" b="b" t="t" l="l"/>
            <a:pathLst>
              <a:path h="9972191" w="6481924">
                <a:moveTo>
                  <a:pt x="0" y="0"/>
                </a:moveTo>
                <a:lnTo>
                  <a:pt x="6481924" y="0"/>
                </a:lnTo>
                <a:lnTo>
                  <a:pt x="6481924" y="9972192"/>
                </a:lnTo>
                <a:lnTo>
                  <a:pt x="0" y="99721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9931" y="3930468"/>
            <a:ext cx="5438952" cy="170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Middleware : </a:t>
            </a:r>
          </a:p>
          <a:p>
            <a:pPr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50396"/>
                </a:solidFill>
                <a:latin typeface="Be Vietnam"/>
              </a:rPr>
              <a:t>fileUpload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30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80567" y="1962150"/>
            <a:ext cx="10939914" cy="458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CAS DE RECHERCHE 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31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51465" y="-2544328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29"/>
                </a:lnTo>
                <a:lnTo>
                  <a:pt x="0" y="8599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0676" y="2630013"/>
            <a:ext cx="1082791" cy="1335280"/>
          </a:xfrm>
          <a:custGeom>
            <a:avLst/>
            <a:gdLst/>
            <a:ahLst/>
            <a:cxnLst/>
            <a:rect r="r" b="b" t="t" l="l"/>
            <a:pathLst>
              <a:path h="1335280" w="1082791">
                <a:moveTo>
                  <a:pt x="0" y="0"/>
                </a:moveTo>
                <a:lnTo>
                  <a:pt x="1082791" y="0"/>
                </a:lnTo>
                <a:lnTo>
                  <a:pt x="1082791" y="1335280"/>
                </a:lnTo>
                <a:lnTo>
                  <a:pt x="0" y="1335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09271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Cas de recherche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AutoShape 5" id="5"/>
          <p:cNvSpPr/>
          <p:nvPr/>
        </p:nvSpPr>
        <p:spPr>
          <a:xfrm flipH="true">
            <a:off x="5489640" y="2630053"/>
            <a:ext cx="13778" cy="6628247"/>
          </a:xfrm>
          <a:prstGeom prst="line">
            <a:avLst/>
          </a:prstGeom>
          <a:ln cap="rnd" w="38100">
            <a:solidFill>
              <a:srgbClr val="983AFD"/>
            </a:solidFill>
            <a:prstDash val="sysDash"/>
            <a:headEnd type="triangle" len="med" w="lg"/>
            <a:tailEnd type="triangle" len="med" w="lg"/>
          </a:ln>
        </p:spPr>
      </p:sp>
      <p:sp>
        <p:nvSpPr>
          <p:cNvPr name="TextBox 6" id="6"/>
          <p:cNvSpPr txBox="true"/>
          <p:nvPr/>
        </p:nvSpPr>
        <p:spPr>
          <a:xfrm rot="0">
            <a:off x="2278572" y="3054766"/>
            <a:ext cx="289691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Problématique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754178" y="3250028"/>
            <a:ext cx="6359783" cy="1298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5"/>
              </a:lnSpc>
            </a:pPr>
            <a:r>
              <a:rPr lang="en-US" sz="2489">
                <a:solidFill>
                  <a:srgbClr val="01003B"/>
                </a:solidFill>
                <a:latin typeface="IBM Plex Sans"/>
              </a:rPr>
              <a:t>Effectuer une recherche </a:t>
            </a:r>
            <a:r>
              <a:rPr lang="en-US" sz="2489">
                <a:solidFill>
                  <a:srgbClr val="01003B"/>
                </a:solidFill>
                <a:latin typeface="IBM Plex Sans Bold"/>
              </a:rPr>
              <a:t>globale et efficace</a:t>
            </a:r>
            <a:r>
              <a:rPr lang="en-US" sz="2489">
                <a:solidFill>
                  <a:srgbClr val="01003B"/>
                </a:solidFill>
                <a:latin typeface="IBM Plex Sans"/>
              </a:rPr>
              <a:t> sur la collection "Cosplay" </a:t>
            </a:r>
          </a:p>
          <a:p>
            <a:pPr algn="ctr">
              <a:lnSpc>
                <a:spcPts val="3485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43731" y="4393918"/>
            <a:ext cx="1264767" cy="1310022"/>
          </a:xfrm>
          <a:custGeom>
            <a:avLst/>
            <a:gdLst/>
            <a:ahLst/>
            <a:cxnLst/>
            <a:rect r="r" b="b" t="t" l="l"/>
            <a:pathLst>
              <a:path h="1310022" w="1264767">
                <a:moveTo>
                  <a:pt x="0" y="0"/>
                </a:moveTo>
                <a:lnTo>
                  <a:pt x="1264767" y="0"/>
                </a:lnTo>
                <a:lnTo>
                  <a:pt x="1264767" y="1310022"/>
                </a:lnTo>
                <a:lnTo>
                  <a:pt x="0" y="13100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55147" y="4806042"/>
            <a:ext cx="362050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Objectifs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54178" y="5001304"/>
            <a:ext cx="840881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 Couvrir les champs "characters" et "universe"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43731" y="6134479"/>
            <a:ext cx="1139735" cy="1079640"/>
          </a:xfrm>
          <a:custGeom>
            <a:avLst/>
            <a:gdLst/>
            <a:ahLst/>
            <a:cxnLst/>
            <a:rect r="r" b="b" t="t" l="l"/>
            <a:pathLst>
              <a:path h="1079640" w="1139735">
                <a:moveTo>
                  <a:pt x="0" y="0"/>
                </a:moveTo>
                <a:lnTo>
                  <a:pt x="1139736" y="0"/>
                </a:lnTo>
                <a:lnTo>
                  <a:pt x="1139736" y="1079641"/>
                </a:lnTo>
                <a:lnTo>
                  <a:pt x="0" y="1079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383619" y="6422363"/>
            <a:ext cx="337055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Contrainte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54178" y="6502373"/>
            <a:ext cx="782830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Insensibilité à la casse pour des résultats complets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900676" y="7644659"/>
            <a:ext cx="1159417" cy="1159417"/>
          </a:xfrm>
          <a:custGeom>
            <a:avLst/>
            <a:gdLst/>
            <a:ahLst/>
            <a:cxnLst/>
            <a:rect r="r" b="b" t="t" l="l"/>
            <a:pathLst>
              <a:path h="1159417" w="1159417">
                <a:moveTo>
                  <a:pt x="0" y="0"/>
                </a:moveTo>
                <a:lnTo>
                  <a:pt x="1159417" y="0"/>
                </a:lnTo>
                <a:lnTo>
                  <a:pt x="1159417" y="1159416"/>
                </a:lnTo>
                <a:lnTo>
                  <a:pt x="0" y="115941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278572" y="8169122"/>
            <a:ext cx="337055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Exigence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754178" y="8249132"/>
            <a:ext cx="782830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 Implémentation évolutive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32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47389" y="-2544328"/>
            <a:ext cx="7402929" cy="6431295"/>
          </a:xfrm>
          <a:custGeom>
            <a:avLst/>
            <a:gdLst/>
            <a:ahLst/>
            <a:cxnLst/>
            <a:rect r="r" b="b" t="t" l="l"/>
            <a:pathLst>
              <a:path h="6431295" w="7402929">
                <a:moveTo>
                  <a:pt x="0" y="0"/>
                </a:moveTo>
                <a:lnTo>
                  <a:pt x="7402930" y="0"/>
                </a:lnTo>
                <a:lnTo>
                  <a:pt x="7402930" y="6431295"/>
                </a:lnTo>
                <a:lnTo>
                  <a:pt x="0" y="64312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09271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Méthodologie</a:t>
            </a:r>
          </a:p>
          <a:p>
            <a:pPr>
              <a:lnSpc>
                <a:spcPts val="677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93623"/>
            <a:ext cx="15203231" cy="600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 Bold"/>
              </a:rPr>
              <a:t>Implémentation initiale :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 Deux requêtes séparées pour "characters" et "universe"</a:t>
            </a:r>
          </a:p>
          <a:p>
            <a:pPr marL="1554480" indent="-388620" lvl="3">
              <a:lnSpc>
                <a:spcPts val="6000"/>
              </a:lnSpc>
              <a:buFont typeface="Arial"/>
              <a:buChar char="￭"/>
            </a:pPr>
            <a:r>
              <a:rPr lang="en-US" sz="2400">
                <a:solidFill>
                  <a:srgbClr val="01003B"/>
                </a:solidFill>
                <a:latin typeface="IBM Plex Sans Bold"/>
              </a:rPr>
              <a:t>Utilisation de la fonction "populate"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Remplacer l'id du champ "creator" par l'utilisateur complet </a:t>
            </a:r>
          </a:p>
          <a:p>
            <a:pPr>
              <a:lnSpc>
                <a:spcPts val="6000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2. </a:t>
            </a:r>
            <a:r>
              <a:rPr lang="en-US" sz="2400">
                <a:solidFill>
                  <a:srgbClr val="01003B"/>
                </a:solidFill>
                <a:latin typeface="IBM Plex Sans Bold"/>
              </a:rPr>
              <a:t>Optimisation avec l'opérateur "$or"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Fusionner les deux requêtes en utilisant l'opérateur "$or" </a:t>
            </a:r>
          </a:p>
          <a:p>
            <a:pPr>
              <a:lnSpc>
                <a:spcPts val="6000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3. </a:t>
            </a:r>
            <a:r>
              <a:rPr lang="en-US" sz="2400">
                <a:solidFill>
                  <a:srgbClr val="01003B"/>
                </a:solidFill>
                <a:latin typeface="IBM Plex Sans Bold"/>
              </a:rPr>
              <a:t>Découverte des alternatives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Recherche sur l'aggregation pipeline et la fonctionnalité full text search </a:t>
            </a:r>
          </a:p>
          <a:p>
            <a:pPr algn="just" marL="1554480" indent="-388620" lvl="3">
              <a:lnSpc>
                <a:spcPts val="6000"/>
              </a:lnSpc>
              <a:buFont typeface="Arial"/>
              <a:buChar char="￭"/>
            </a:pPr>
            <a:r>
              <a:rPr lang="en-US" sz="2400">
                <a:solidFill>
                  <a:srgbClr val="01003B"/>
                </a:solidFill>
                <a:latin typeface="IBM Plex Sans Bold"/>
              </a:rPr>
              <a:t>Avantages de l'index de texte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Performances élevées</a:t>
            </a:r>
          </a:p>
          <a:p>
            <a:pPr algn="just" marL="1554480" indent="-388620" lvl="3">
              <a:lnSpc>
                <a:spcPts val="6000"/>
              </a:lnSpc>
              <a:buFont typeface="Arial"/>
              <a:buChar char="￭"/>
            </a:pPr>
            <a:r>
              <a:rPr lang="en-US" sz="2400">
                <a:solidFill>
                  <a:srgbClr val="01003B"/>
                </a:solidFill>
                <a:latin typeface="IBM Plex Sans Bold"/>
              </a:rPr>
              <a:t>Limitations de l'opérateur "$text"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Pas de support pour les correspondances partielles</a:t>
            </a:r>
          </a:p>
          <a:p>
            <a:pPr algn="just" marL="1554480" indent="-388620" lvl="3">
              <a:lnSpc>
                <a:spcPts val="6000"/>
              </a:lnSpc>
              <a:buFont typeface="Arial"/>
              <a:buChar char="￭"/>
            </a:pPr>
            <a:r>
              <a:rPr lang="en-US" sz="2400">
                <a:solidFill>
                  <a:srgbClr val="01003B"/>
                </a:solidFill>
                <a:latin typeface="IBM Plex Sans Bold"/>
              </a:rPr>
              <a:t>Avantages du pipeline d'agrégation : </a:t>
            </a:r>
            <a:r>
              <a:rPr lang="en-US" sz="2400">
                <a:solidFill>
                  <a:srgbClr val="01003B"/>
                </a:solidFill>
                <a:latin typeface="IBM Plex Sans"/>
              </a:rPr>
              <a:t>Optimisation automatique des étapes d'aggrégation </a:t>
            </a:r>
          </a:p>
          <a:p>
            <a:pPr>
              <a:lnSpc>
                <a:spcPts val="6000"/>
              </a:lnSpc>
            </a:pPr>
          </a:p>
        </p:txBody>
      </p:sp>
      <p:sp>
        <p:nvSpPr>
          <p:cNvPr name="AutoShape 5" id="5"/>
          <p:cNvSpPr/>
          <p:nvPr/>
        </p:nvSpPr>
        <p:spPr>
          <a:xfrm>
            <a:off x="627791" y="2630013"/>
            <a:ext cx="0" cy="5120451"/>
          </a:xfrm>
          <a:prstGeom prst="line">
            <a:avLst/>
          </a:prstGeom>
          <a:ln cap="rnd" w="38100">
            <a:solidFill>
              <a:srgbClr val="983AFD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33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5839" y="-2544328"/>
            <a:ext cx="5744479" cy="4990516"/>
          </a:xfrm>
          <a:custGeom>
            <a:avLst/>
            <a:gdLst/>
            <a:ahLst/>
            <a:cxnLst/>
            <a:rect r="r" b="b" t="t" l="l"/>
            <a:pathLst>
              <a:path h="4990516" w="5744479">
                <a:moveTo>
                  <a:pt x="0" y="0"/>
                </a:moveTo>
                <a:lnTo>
                  <a:pt x="5744480" y="0"/>
                </a:lnTo>
                <a:lnTo>
                  <a:pt x="5744480" y="4990516"/>
                </a:lnTo>
                <a:lnTo>
                  <a:pt x="0" y="4990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5348" y="1331159"/>
            <a:ext cx="10481431" cy="6631989"/>
          </a:xfrm>
          <a:custGeom>
            <a:avLst/>
            <a:gdLst/>
            <a:ahLst/>
            <a:cxnLst/>
            <a:rect r="r" b="b" t="t" l="l"/>
            <a:pathLst>
              <a:path h="6631989" w="10481431">
                <a:moveTo>
                  <a:pt x="0" y="0"/>
                </a:moveTo>
                <a:lnTo>
                  <a:pt x="10481431" y="0"/>
                </a:lnTo>
                <a:lnTo>
                  <a:pt x="10481431" y="6631989"/>
                </a:lnTo>
                <a:lnTo>
                  <a:pt x="0" y="663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7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59338" y="626249"/>
            <a:ext cx="6706021" cy="9034501"/>
          </a:xfrm>
          <a:custGeom>
            <a:avLst/>
            <a:gdLst/>
            <a:ahLst/>
            <a:cxnLst/>
            <a:rect r="r" b="b" t="t" l="l"/>
            <a:pathLst>
              <a:path h="9034501" w="6706021">
                <a:moveTo>
                  <a:pt x="0" y="0"/>
                </a:moveTo>
                <a:lnTo>
                  <a:pt x="6706021" y="0"/>
                </a:lnTo>
                <a:lnTo>
                  <a:pt x="6706021" y="9034502"/>
                </a:lnTo>
                <a:lnTo>
                  <a:pt x="0" y="90345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5348" y="8493354"/>
            <a:ext cx="10481431" cy="1167397"/>
          </a:xfrm>
          <a:custGeom>
            <a:avLst/>
            <a:gdLst/>
            <a:ahLst/>
            <a:cxnLst/>
            <a:rect r="r" b="b" t="t" l="l"/>
            <a:pathLst>
              <a:path h="1167397" w="10481431">
                <a:moveTo>
                  <a:pt x="0" y="0"/>
                </a:moveTo>
                <a:lnTo>
                  <a:pt x="10481431" y="0"/>
                </a:lnTo>
                <a:lnTo>
                  <a:pt x="10481431" y="1167397"/>
                </a:lnTo>
                <a:lnTo>
                  <a:pt x="0" y="11673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16" r="-9229" b="-41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4210" y="168309"/>
            <a:ext cx="14845196" cy="172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Résolution </a:t>
            </a:r>
          </a:p>
          <a:p>
            <a:pPr>
              <a:lnSpc>
                <a:spcPts val="6774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34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9660" y="1209675"/>
            <a:ext cx="14414339" cy="307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PARTIE FRONT-END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35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2080" y="5833690"/>
            <a:ext cx="7804925" cy="3424610"/>
          </a:xfrm>
          <a:custGeom>
            <a:avLst/>
            <a:gdLst/>
            <a:ahLst/>
            <a:cxnLst/>
            <a:rect r="r" b="b" t="t" l="l"/>
            <a:pathLst>
              <a:path h="3424610" w="7804925">
                <a:moveTo>
                  <a:pt x="0" y="0"/>
                </a:moveTo>
                <a:lnTo>
                  <a:pt x="7804925" y="0"/>
                </a:lnTo>
                <a:lnTo>
                  <a:pt x="7804925" y="3424610"/>
                </a:lnTo>
                <a:lnTo>
                  <a:pt x="0" y="34246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68607" y="534011"/>
            <a:ext cx="6875013" cy="9071197"/>
          </a:xfrm>
          <a:custGeom>
            <a:avLst/>
            <a:gdLst/>
            <a:ahLst/>
            <a:cxnLst/>
            <a:rect r="r" b="b" t="t" l="l"/>
            <a:pathLst>
              <a:path h="9071197" w="6875013">
                <a:moveTo>
                  <a:pt x="0" y="0"/>
                </a:moveTo>
                <a:lnTo>
                  <a:pt x="6875013" y="0"/>
                </a:lnTo>
                <a:lnTo>
                  <a:pt x="6875013" y="9071197"/>
                </a:lnTo>
                <a:lnTo>
                  <a:pt x="0" y="90711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2080" y="2693693"/>
            <a:ext cx="6140648" cy="237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React Router DOM  =&gt; gestion des routes</a:t>
            </a: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App contient un ConfigProvider  </a:t>
            </a: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Les routes : chemins et pages associées</a:t>
            </a: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App dans BrowserRouter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1892" y="1028700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Ultra-Bold"/>
              </a:rPr>
              <a:t>React Router Dom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36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315087" y="4738270"/>
            <a:ext cx="5453477" cy="3650401"/>
          </a:xfrm>
          <a:custGeom>
            <a:avLst/>
            <a:gdLst/>
            <a:ahLst/>
            <a:cxnLst/>
            <a:rect r="r" b="b" t="t" l="l"/>
            <a:pathLst>
              <a:path h="3650401" w="5453477">
                <a:moveTo>
                  <a:pt x="0" y="0"/>
                </a:moveTo>
                <a:lnTo>
                  <a:pt x="5453477" y="0"/>
                </a:lnTo>
                <a:lnTo>
                  <a:pt x="5453477" y="3650400"/>
                </a:lnTo>
                <a:lnTo>
                  <a:pt x="0" y="3650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16621" y="2051109"/>
            <a:ext cx="5654758" cy="6490340"/>
          </a:xfrm>
          <a:custGeom>
            <a:avLst/>
            <a:gdLst/>
            <a:ahLst/>
            <a:cxnLst/>
            <a:rect r="r" b="b" t="t" l="l"/>
            <a:pathLst>
              <a:path h="6490340" w="5654758">
                <a:moveTo>
                  <a:pt x="0" y="0"/>
                </a:moveTo>
                <a:lnTo>
                  <a:pt x="5654758" y="0"/>
                </a:lnTo>
                <a:lnTo>
                  <a:pt x="5654758" y="6490340"/>
                </a:lnTo>
                <a:lnTo>
                  <a:pt x="0" y="64903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6981" y="2641652"/>
            <a:ext cx="8094037" cy="236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0"/>
              </a:lnSpc>
            </a:pPr>
            <a:r>
              <a:rPr lang="en-US" sz="2699">
                <a:solidFill>
                  <a:srgbClr val="050396"/>
                </a:solidFill>
                <a:latin typeface="IBM Plex Sans Bold"/>
              </a:rPr>
              <a:t>Le Layout :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Chargé par défaut lors de la visite</a:t>
            </a:r>
          </a:p>
          <a:p>
            <a:pPr>
              <a:lnSpc>
                <a:spcPts val="4872"/>
              </a:lnSpc>
            </a:pP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26981" y="676368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Layout et Outlet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26981" y="3866777"/>
            <a:ext cx="6281729" cy="3874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0"/>
              </a:lnSpc>
            </a:pPr>
            <a:r>
              <a:rPr lang="en-US" sz="2699">
                <a:solidFill>
                  <a:srgbClr val="050396"/>
                </a:solidFill>
                <a:latin typeface="IBM Plex Sans Bold"/>
              </a:rPr>
              <a:t>L'Outlet :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 Point d'entrée pour le rendu des composants enfants en fonction des routes</a:t>
            </a:r>
          </a:p>
          <a:p>
            <a:pPr>
              <a:lnSpc>
                <a:spcPts val="3983"/>
              </a:lnSpc>
            </a:pPr>
          </a:p>
          <a:p>
            <a:pPr>
              <a:lnSpc>
                <a:spcPts val="4872"/>
              </a:lnSpc>
            </a:pP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473261" y="8852535"/>
            <a:ext cx="1341477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IBM Plex Sans"/>
              </a:rPr>
              <a:t>layout.tsx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37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53476" y="438079"/>
            <a:ext cx="8589045" cy="5908849"/>
          </a:xfrm>
          <a:custGeom>
            <a:avLst/>
            <a:gdLst/>
            <a:ahLst/>
            <a:cxnLst/>
            <a:rect r="r" b="b" t="t" l="l"/>
            <a:pathLst>
              <a:path h="5908849" w="8589045">
                <a:moveTo>
                  <a:pt x="0" y="0"/>
                </a:moveTo>
                <a:lnTo>
                  <a:pt x="8589045" y="0"/>
                </a:lnTo>
                <a:lnTo>
                  <a:pt x="8589045" y="5908849"/>
                </a:lnTo>
                <a:lnTo>
                  <a:pt x="0" y="59088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59194" y="5443295"/>
            <a:ext cx="8489274" cy="4449305"/>
          </a:xfrm>
          <a:custGeom>
            <a:avLst/>
            <a:gdLst/>
            <a:ahLst/>
            <a:cxnLst/>
            <a:rect r="r" b="b" t="t" l="l"/>
            <a:pathLst>
              <a:path h="4449305" w="8489274">
                <a:moveTo>
                  <a:pt x="0" y="0"/>
                </a:moveTo>
                <a:lnTo>
                  <a:pt x="8489274" y="0"/>
                </a:lnTo>
                <a:lnTo>
                  <a:pt x="8489274" y="4449305"/>
                </a:lnTo>
                <a:lnTo>
                  <a:pt x="0" y="44493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59194" y="1996821"/>
            <a:ext cx="8094037" cy="365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 Requêtes centralisées vers l'API (modularité du code et éviter les duplications)</a:t>
            </a:r>
          </a:p>
          <a:p>
            <a:pPr>
              <a:lnSpc>
                <a:spcPts val="3983"/>
              </a:lnSpc>
            </a:pP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Instance personnalisée d'Axios : gérer l'expiration du token d'accès et son renouvellement</a:t>
            </a:r>
          </a:p>
          <a:p>
            <a:pPr>
              <a:lnSpc>
                <a:spcPts val="4872"/>
              </a:lnSpc>
            </a:pP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Les fichiers de service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38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45046" y="343306"/>
            <a:ext cx="7405905" cy="5298542"/>
          </a:xfrm>
          <a:custGeom>
            <a:avLst/>
            <a:gdLst/>
            <a:ahLst/>
            <a:cxnLst/>
            <a:rect r="r" b="b" t="t" l="l"/>
            <a:pathLst>
              <a:path h="5298542" w="7405905">
                <a:moveTo>
                  <a:pt x="0" y="0"/>
                </a:moveTo>
                <a:lnTo>
                  <a:pt x="7405905" y="0"/>
                </a:lnTo>
                <a:lnTo>
                  <a:pt x="7405905" y="5298542"/>
                </a:lnTo>
                <a:lnTo>
                  <a:pt x="0" y="52985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957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95706" y="6161295"/>
            <a:ext cx="5704585" cy="3437536"/>
          </a:xfrm>
          <a:custGeom>
            <a:avLst/>
            <a:gdLst/>
            <a:ahLst/>
            <a:cxnLst/>
            <a:rect r="r" b="b" t="t" l="l"/>
            <a:pathLst>
              <a:path h="3437536" w="5704585">
                <a:moveTo>
                  <a:pt x="0" y="0"/>
                </a:moveTo>
                <a:lnTo>
                  <a:pt x="5704585" y="0"/>
                </a:lnTo>
                <a:lnTo>
                  <a:pt x="5704585" y="3437537"/>
                </a:lnTo>
                <a:lnTo>
                  <a:pt x="0" y="34375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59194" y="1834896"/>
            <a:ext cx="8298084" cy="478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4922" indent="-257461" lvl="1">
              <a:lnSpc>
                <a:spcPts val="5652"/>
              </a:lnSpc>
              <a:buFont typeface="Arial"/>
              <a:buChar char="•"/>
            </a:pPr>
            <a:r>
              <a:rPr lang="en-US" sz="2385">
                <a:solidFill>
                  <a:srgbClr val="050396"/>
                </a:solidFill>
                <a:latin typeface="IBM Plex Sans"/>
              </a:rPr>
              <a:t> Utilisation des composants Ant Design</a:t>
            </a:r>
          </a:p>
          <a:p>
            <a:pPr algn="just" marL="514922" indent="-257461" lvl="1">
              <a:lnSpc>
                <a:spcPts val="5652"/>
              </a:lnSpc>
              <a:buFont typeface="Arial"/>
              <a:buChar char="•"/>
            </a:pPr>
            <a:r>
              <a:rPr lang="en-US" sz="2385">
                <a:solidFill>
                  <a:srgbClr val="050396"/>
                </a:solidFill>
                <a:latin typeface="IBM Plex Sans"/>
              </a:rPr>
              <a:t>Utilisation de règles "required: true" pour certains champs du formulaire</a:t>
            </a:r>
          </a:p>
          <a:p>
            <a:pPr algn="just" marL="514922" indent="-257461" lvl="1">
              <a:lnSpc>
                <a:spcPts val="5652"/>
              </a:lnSpc>
              <a:buFont typeface="Arial"/>
              <a:buChar char="•"/>
            </a:pPr>
            <a:r>
              <a:rPr lang="en-US" sz="2385">
                <a:solidFill>
                  <a:srgbClr val="050396"/>
                </a:solidFill>
                <a:latin typeface="IBM Plex Sans"/>
              </a:rPr>
              <a:t>Utilisation de className pour les styles dans la feuille create-cosplay.css associée</a:t>
            </a:r>
          </a:p>
          <a:p>
            <a:pPr algn="just" marL="514922" indent="-257461" lvl="1">
              <a:lnSpc>
                <a:spcPts val="5652"/>
              </a:lnSpc>
              <a:buFont typeface="Arial"/>
              <a:buChar char="•"/>
            </a:pPr>
            <a:r>
              <a:rPr lang="en-US" sz="2385">
                <a:solidFill>
                  <a:srgbClr val="050396"/>
                </a:solidFill>
                <a:latin typeface="IBM Plex Sans"/>
              </a:rPr>
              <a:t>Utilisation d'interface pour le typage avec TypeScript</a:t>
            </a:r>
          </a:p>
          <a:p>
            <a:pPr>
              <a:lnSpc>
                <a:spcPts val="395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Composant React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39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86113" y="-474458"/>
            <a:ext cx="0" cy="11621268"/>
          </a:xfrm>
          <a:prstGeom prst="line">
            <a:avLst/>
          </a:prstGeom>
          <a:ln cap="flat" w="28575">
            <a:solidFill>
              <a:srgbClr val="640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2700" y="-17515"/>
            <a:ext cx="1784511" cy="178451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921000" y="979516"/>
            <a:ext cx="8480861" cy="63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26"/>
              </a:lnSpc>
              <a:spcBef>
                <a:spcPct val="0"/>
              </a:spcBef>
            </a:pPr>
            <a:r>
              <a:rPr lang="en-US" sz="4872" u="none">
                <a:solidFill>
                  <a:srgbClr val="01003B"/>
                </a:solidFill>
                <a:latin typeface="Be Vietnam Bold"/>
              </a:rPr>
              <a:t>Périmètre et limite du projet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58912" y="2923493"/>
            <a:ext cx="11970175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u="none">
                <a:solidFill>
                  <a:srgbClr val="01003B"/>
                </a:solidFill>
                <a:latin typeface="IBM Plex Sans"/>
              </a:rPr>
              <a:t>Application web responsive</a:t>
            </a: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u="none">
                <a:solidFill>
                  <a:srgbClr val="01003B"/>
                </a:solidFill>
                <a:latin typeface="IBM Plex Sans"/>
              </a:rPr>
              <a:t>Avantages: Accessibilité multiplateforme, pas de téléchargement requis, mises à jour simplifiées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58912" y="2138419"/>
            <a:ext cx="552746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050396"/>
                </a:solidFill>
                <a:latin typeface="Be Vietnam"/>
              </a:rPr>
              <a:t>Plateforme cible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21000" y="4636723"/>
            <a:ext cx="98873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Contraintes supplémentaires 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21000" y="5370148"/>
            <a:ext cx="9887319" cy="208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Confo</a:t>
            </a:r>
            <a:r>
              <a:rPr lang="en-US" sz="2400" u="none">
                <a:solidFill>
                  <a:srgbClr val="01003B"/>
                </a:solidFill>
                <a:latin typeface="IBM Plex Sans"/>
              </a:rPr>
              <a:t>rmité RGPD pour collecte et stockage des données personnelles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u="none">
                <a:solidFill>
                  <a:srgbClr val="01003B"/>
                </a:solidFill>
                <a:latin typeface="IBM Plex Sans"/>
              </a:rPr>
              <a:t>Mise à jour régulière d'un agenda de conventions 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u="none">
                <a:solidFill>
                  <a:srgbClr val="01003B"/>
                </a:solidFill>
                <a:latin typeface="IBM Plex Sans"/>
              </a:rPr>
              <a:t>Gestion spécifique pour les utilisateurs "gérants convention"</a:t>
            </a:r>
          </a:p>
          <a:p>
            <a:pPr>
              <a:lnSpc>
                <a:spcPts val="3359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26738" y="773501"/>
            <a:ext cx="8232562" cy="8659436"/>
          </a:xfrm>
          <a:custGeom>
            <a:avLst/>
            <a:gdLst/>
            <a:ahLst/>
            <a:cxnLst/>
            <a:rect r="r" b="b" t="t" l="l"/>
            <a:pathLst>
              <a:path h="8659436" w="8232562">
                <a:moveTo>
                  <a:pt x="0" y="0"/>
                </a:moveTo>
                <a:lnTo>
                  <a:pt x="8232562" y="0"/>
                </a:lnTo>
                <a:lnTo>
                  <a:pt x="8232562" y="8659436"/>
                </a:lnTo>
                <a:lnTo>
                  <a:pt x="0" y="86594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6981" y="2073021"/>
            <a:ext cx="8094037" cy="7185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Instance personnalisée d'Axios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Intercepteur gérant les erreurs d'expiration du token d'accès (401 Unauthorized)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Tentative de rafraîchissement du token en appelant UserService.refreshToken()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Stockage des nouveaux tokens dans le localStorage.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Renvoi de la requête d'origine avec les nouveaux tokens pour retraitement.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En cas d'échec du rafraîchissement, redirection vers la page de connexion avec un indicateur de déconnexion.</a:t>
            </a:r>
          </a:p>
          <a:p>
            <a:pPr>
              <a:lnSpc>
                <a:spcPts val="3983"/>
              </a:lnSpc>
            </a:pPr>
          </a:p>
          <a:p>
            <a:pPr>
              <a:lnSpc>
                <a:spcPts val="3983"/>
              </a:lnSpc>
            </a:pPr>
          </a:p>
          <a:p>
            <a:pPr>
              <a:lnSpc>
                <a:spcPts val="4872"/>
              </a:lnSpc>
            </a:pP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axiosApiInstance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40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78339" y="184566"/>
            <a:ext cx="7107976" cy="9310300"/>
          </a:xfrm>
          <a:custGeom>
            <a:avLst/>
            <a:gdLst/>
            <a:ahLst/>
            <a:cxnLst/>
            <a:rect r="r" b="b" t="t" l="l"/>
            <a:pathLst>
              <a:path h="9310300" w="7107976">
                <a:moveTo>
                  <a:pt x="0" y="0"/>
                </a:moveTo>
                <a:lnTo>
                  <a:pt x="7107976" y="0"/>
                </a:lnTo>
                <a:lnTo>
                  <a:pt x="7107976" y="9310300"/>
                </a:lnTo>
                <a:lnTo>
                  <a:pt x="0" y="9310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6981" y="2073021"/>
            <a:ext cx="8094037" cy="7394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Il s'agit d'un composant qui est réutilisé sur plusieurs pages : </a:t>
            </a:r>
          </a:p>
          <a:p>
            <a:pPr marL="1554480" indent="-388620" lvl="3">
              <a:lnSpc>
                <a:spcPts val="3983"/>
              </a:lnSpc>
              <a:buFont typeface="Arial"/>
              <a:buChar char="￭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Edition du cosplay </a:t>
            </a:r>
          </a:p>
          <a:p>
            <a:pPr marL="2590800" indent="-431800" lvl="5">
              <a:lnSpc>
                <a:spcPts val="3983"/>
              </a:lnSpc>
              <a:buFont typeface="Arial"/>
              <a:buChar char="⚬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sur les éléments</a:t>
            </a:r>
          </a:p>
          <a:p>
            <a:pPr marL="2590800" indent="-431800" lvl="5">
              <a:lnSpc>
                <a:spcPts val="3983"/>
              </a:lnSpc>
              <a:buFont typeface="Arial"/>
              <a:buChar char="⚬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sur les tâches</a:t>
            </a:r>
          </a:p>
          <a:p>
            <a:pPr marL="2590800" indent="-431800" lvl="5">
              <a:lnSpc>
                <a:spcPts val="3983"/>
              </a:lnSpc>
              <a:buFont typeface="Arial"/>
              <a:buChar char="⚬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sur les informations générales</a:t>
            </a:r>
          </a:p>
          <a:p>
            <a:pPr marL="1554480" indent="-388620" lvl="3">
              <a:lnSpc>
                <a:spcPts val="3983"/>
              </a:lnSpc>
              <a:buFont typeface="Arial"/>
              <a:buChar char="￭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page "mes informations"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Lui-même injecté dans un composant réutilisé "table-editable-field"</a:t>
            </a:r>
          </a:p>
          <a:p>
            <a:pPr>
              <a:lnSpc>
                <a:spcPts val="3983"/>
              </a:lnSpc>
            </a:pP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Non duplication de code</a:t>
            </a: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Modularité du code</a:t>
            </a:r>
          </a:p>
          <a:p>
            <a:pPr marL="518160" indent="-259080" lvl="1">
              <a:lnSpc>
                <a:spcPts val="4872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Caractère "réutilisable" de React</a:t>
            </a: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Composant réutilisable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41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52222" y="3692644"/>
            <a:ext cx="10595776" cy="5449256"/>
          </a:xfrm>
          <a:custGeom>
            <a:avLst/>
            <a:gdLst/>
            <a:ahLst/>
            <a:cxnLst/>
            <a:rect r="r" b="b" t="t" l="l"/>
            <a:pathLst>
              <a:path h="5449256" w="10595776">
                <a:moveTo>
                  <a:pt x="0" y="0"/>
                </a:moveTo>
                <a:lnTo>
                  <a:pt x="10595777" y="0"/>
                </a:lnTo>
                <a:lnTo>
                  <a:pt x="10595777" y="5449256"/>
                </a:lnTo>
                <a:lnTo>
                  <a:pt x="0" y="54492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5590" y="1631815"/>
            <a:ext cx="17196820" cy="1527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 Bold"/>
              </a:rPr>
              <a:t>Sécuriser les routes front :</a:t>
            </a:r>
          </a:p>
          <a:p>
            <a:pPr>
              <a:lnSpc>
                <a:spcPts val="3983"/>
              </a:lnSpc>
            </a:pPr>
            <a:r>
              <a:rPr lang="en-US" sz="2400">
                <a:solidFill>
                  <a:srgbClr val="050396"/>
                </a:solidFill>
                <a:latin typeface="IBM Plex Sans"/>
              </a:rPr>
              <a:t>Si "non connecté" -&gt; redirection vers la page de login</a:t>
            </a: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Composant "gardien"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42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943369"/>
            <a:ext cx="9468184" cy="458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TESTS ET VALIDATIONS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43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7341" y="3187819"/>
            <a:ext cx="6323232" cy="5407039"/>
          </a:xfrm>
          <a:custGeom>
            <a:avLst/>
            <a:gdLst/>
            <a:ahLst/>
            <a:cxnLst/>
            <a:rect r="r" b="b" t="t" l="l"/>
            <a:pathLst>
              <a:path h="5407039" w="6323232">
                <a:moveTo>
                  <a:pt x="0" y="0"/>
                </a:moveTo>
                <a:lnTo>
                  <a:pt x="6323233" y="0"/>
                </a:lnTo>
                <a:lnTo>
                  <a:pt x="6323233" y="5407039"/>
                </a:lnTo>
                <a:lnTo>
                  <a:pt x="0" y="54070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69631" y="718561"/>
            <a:ext cx="7156735" cy="8849879"/>
          </a:xfrm>
          <a:custGeom>
            <a:avLst/>
            <a:gdLst/>
            <a:ahLst/>
            <a:cxnLst/>
            <a:rect r="r" b="b" t="t" l="l"/>
            <a:pathLst>
              <a:path h="8849879" w="7156735">
                <a:moveTo>
                  <a:pt x="0" y="0"/>
                </a:moveTo>
                <a:lnTo>
                  <a:pt x="7156735" y="0"/>
                </a:lnTo>
                <a:lnTo>
                  <a:pt x="7156735" y="8849878"/>
                </a:lnTo>
                <a:lnTo>
                  <a:pt x="0" y="88498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5590" y="1631815"/>
            <a:ext cx="17196820" cy="1022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 Bold"/>
              </a:rPr>
              <a:t>Utilisation dans le front-end et back-end</a:t>
            </a: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Les tests avec Jest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44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25891" y="343306"/>
            <a:ext cx="8484046" cy="9376308"/>
          </a:xfrm>
          <a:custGeom>
            <a:avLst/>
            <a:gdLst/>
            <a:ahLst/>
            <a:cxnLst/>
            <a:rect r="r" b="b" t="t" l="l"/>
            <a:pathLst>
              <a:path h="9376308" w="8484046">
                <a:moveTo>
                  <a:pt x="0" y="0"/>
                </a:moveTo>
                <a:lnTo>
                  <a:pt x="8484046" y="0"/>
                </a:lnTo>
                <a:lnTo>
                  <a:pt x="8484046" y="9376308"/>
                </a:lnTo>
                <a:lnTo>
                  <a:pt x="0" y="9376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5590" y="5866658"/>
            <a:ext cx="7571319" cy="929150"/>
          </a:xfrm>
          <a:custGeom>
            <a:avLst/>
            <a:gdLst/>
            <a:ahLst/>
            <a:cxnLst/>
            <a:rect r="r" b="b" t="t" l="l"/>
            <a:pathLst>
              <a:path h="929150" w="7571319">
                <a:moveTo>
                  <a:pt x="0" y="0"/>
                </a:moveTo>
                <a:lnTo>
                  <a:pt x="7571319" y="0"/>
                </a:lnTo>
                <a:lnTo>
                  <a:pt x="7571319" y="929150"/>
                </a:lnTo>
                <a:lnTo>
                  <a:pt x="0" y="929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5590" y="1631815"/>
            <a:ext cx="17196820" cy="2032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 Bold"/>
              </a:rPr>
              <a:t>Avec la bibliothèque Express Validator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 Bold"/>
              </a:rPr>
              <a:t>Valider les données entrées par l'utilisateur</a:t>
            </a:r>
          </a:p>
          <a:p>
            <a:pPr marL="518160" indent="-259080" lvl="1">
              <a:lnSpc>
                <a:spcPts val="3983"/>
              </a:lnSpc>
              <a:buFont typeface="Arial"/>
              <a:buChar char="•"/>
            </a:pPr>
            <a:r>
              <a:rPr lang="en-US" sz="2400">
                <a:solidFill>
                  <a:srgbClr val="050396"/>
                </a:solidFill>
                <a:latin typeface="IBM Plex Sans Bold"/>
              </a:rPr>
              <a:t>en tant que middleware sur les routes back</a:t>
            </a:r>
          </a:p>
          <a:p>
            <a:pPr>
              <a:lnSpc>
                <a:spcPts val="487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Les validations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45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95844"/>
            <a:ext cx="9468184" cy="307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SÉCURITÉ</a:t>
            </a:r>
          </a:p>
          <a:p>
            <a:pPr>
              <a:lnSpc>
                <a:spcPts val="1188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46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415644">
            <a:off x="5915240" y="4334647"/>
            <a:ext cx="15465517" cy="5595705"/>
          </a:xfrm>
          <a:custGeom>
            <a:avLst/>
            <a:gdLst/>
            <a:ahLst/>
            <a:cxnLst/>
            <a:rect r="r" b="b" t="t" l="l"/>
            <a:pathLst>
              <a:path h="5595705" w="15465517">
                <a:moveTo>
                  <a:pt x="0" y="0"/>
                </a:moveTo>
                <a:lnTo>
                  <a:pt x="15465517" y="0"/>
                </a:lnTo>
                <a:lnTo>
                  <a:pt x="15465517" y="5595705"/>
                </a:lnTo>
                <a:lnTo>
                  <a:pt x="0" y="559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6981" y="343306"/>
            <a:ext cx="14845196" cy="86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4"/>
              </a:lnSpc>
            </a:pPr>
            <a:r>
              <a:rPr lang="en-US" sz="5645">
                <a:solidFill>
                  <a:srgbClr val="01003B"/>
                </a:solidFill>
                <a:latin typeface="Be Vietnam Bold"/>
              </a:rPr>
              <a:t>La sécurité générale du site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27265" y="2556969"/>
            <a:ext cx="17196820" cy="6235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8"/>
              </a:lnSpc>
            </a:pPr>
            <a:r>
              <a:rPr lang="en-US" sz="2300">
                <a:solidFill>
                  <a:srgbClr val="050396"/>
                </a:solidFill>
                <a:latin typeface="IBM Plex Sans Bold"/>
              </a:rPr>
              <a:t>Méthode STRIDE :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Usurpation d’identité (Spoofing) 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Falsification (Tampering) 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Refus d’assumer (Repudiation) 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Divulgation d’informations (Information disclosure) 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Déni de service (Denial of service) 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Elévation des privilèges (Elevation of privileges) </a:t>
            </a:r>
          </a:p>
          <a:p>
            <a:pPr>
              <a:lnSpc>
                <a:spcPts val="3818"/>
              </a:lnSpc>
            </a:pPr>
          </a:p>
          <a:p>
            <a:pPr>
              <a:lnSpc>
                <a:spcPts val="3818"/>
              </a:lnSpc>
            </a:pPr>
            <a:r>
              <a:rPr lang="en-US" sz="2300">
                <a:solidFill>
                  <a:srgbClr val="050396"/>
                </a:solidFill>
                <a:latin typeface="IBM Plex Sans Bold"/>
              </a:rPr>
              <a:t>Utilisation de SNYK :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A</a:t>
            </a:r>
            <a:r>
              <a:rPr lang="en-US" sz="2300">
                <a:solidFill>
                  <a:srgbClr val="050396"/>
                </a:solidFill>
                <a:latin typeface="IBM Plex Sans"/>
              </a:rPr>
              <a:t>nalyser les dépendances et détecter les vulnérabilités connues.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Intégration de Snyk dans le pipeline de développement pour une analyse continue de la sécurité (SCA).</a:t>
            </a:r>
          </a:p>
          <a:p>
            <a:pPr marL="1489712" indent="-372428" lvl="3">
              <a:lnSpc>
                <a:spcPts val="3818"/>
              </a:lnSpc>
              <a:buFont typeface="Arial"/>
              <a:buChar char="￭"/>
            </a:pPr>
            <a:r>
              <a:rPr lang="en-US" sz="2300">
                <a:solidFill>
                  <a:srgbClr val="050396"/>
                </a:solidFill>
                <a:latin typeface="IBM Plex Sans"/>
              </a:rPr>
              <a:t>Utilisation de la technique d'analyse SAST pour détecter les vulnérabilités dans le code.</a:t>
            </a:r>
          </a:p>
          <a:p>
            <a:pPr>
              <a:lnSpc>
                <a:spcPts val="4872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47</a:t>
              </a:r>
            </a:p>
          </p:txBody>
        </p:sp>
      </p:grp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1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73957" y="-759347"/>
            <a:ext cx="18961957" cy="11998847"/>
          </a:xfrm>
          <a:custGeom>
            <a:avLst/>
            <a:gdLst/>
            <a:ahLst/>
            <a:cxnLst/>
            <a:rect r="r" b="b" t="t" l="l"/>
            <a:pathLst>
              <a:path h="11998847" w="18961957">
                <a:moveTo>
                  <a:pt x="0" y="0"/>
                </a:moveTo>
                <a:lnTo>
                  <a:pt x="18961957" y="0"/>
                </a:lnTo>
                <a:lnTo>
                  <a:pt x="18961957" y="11998847"/>
                </a:lnTo>
                <a:lnTo>
                  <a:pt x="0" y="11998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6" t="0" r="-2506" b="-1063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9794" y="-89159"/>
            <a:ext cx="18627588" cy="10465318"/>
          </a:xfrm>
          <a:custGeom>
            <a:avLst/>
            <a:gdLst/>
            <a:ahLst/>
            <a:cxnLst/>
            <a:rect r="r" b="b" t="t" l="l"/>
            <a:pathLst>
              <a:path h="10465318" w="18627588">
                <a:moveTo>
                  <a:pt x="0" y="0"/>
                </a:moveTo>
                <a:lnTo>
                  <a:pt x="18627588" y="0"/>
                </a:lnTo>
                <a:lnTo>
                  <a:pt x="18627588" y="10465318"/>
                </a:lnTo>
                <a:lnTo>
                  <a:pt x="0" y="1046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36119" y="1246121"/>
            <a:ext cx="8215763" cy="8230728"/>
          </a:xfrm>
          <a:custGeom>
            <a:avLst/>
            <a:gdLst/>
            <a:ahLst/>
            <a:cxnLst/>
            <a:rect r="r" b="b" t="t" l="l"/>
            <a:pathLst>
              <a:path h="8230728" w="8215763">
                <a:moveTo>
                  <a:pt x="0" y="0"/>
                </a:moveTo>
                <a:lnTo>
                  <a:pt x="8215762" y="0"/>
                </a:lnTo>
                <a:lnTo>
                  <a:pt x="8215762" y="8230728"/>
                </a:lnTo>
                <a:lnTo>
                  <a:pt x="0" y="82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24894" y="211638"/>
            <a:ext cx="2029665" cy="2029665"/>
          </a:xfrm>
          <a:custGeom>
            <a:avLst/>
            <a:gdLst/>
            <a:ahLst/>
            <a:cxnLst/>
            <a:rect r="r" b="b" t="t" l="l"/>
            <a:pathLst>
              <a:path h="2029665" w="2029665">
                <a:moveTo>
                  <a:pt x="0" y="0"/>
                </a:moveTo>
                <a:lnTo>
                  <a:pt x="2029665" y="0"/>
                </a:lnTo>
                <a:lnTo>
                  <a:pt x="2029665" y="2029664"/>
                </a:lnTo>
                <a:lnTo>
                  <a:pt x="0" y="20296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68101" y="5931259"/>
            <a:ext cx="1155179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60772" y="2860952"/>
            <a:ext cx="14766456" cy="6197765"/>
            <a:chOff x="0" y="0"/>
            <a:chExt cx="3889108" cy="1632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889108" cy="1632333"/>
            </a:xfrm>
            <a:custGeom>
              <a:avLst/>
              <a:gdLst/>
              <a:ahLst/>
              <a:cxnLst/>
              <a:rect r="r" b="b" t="t" l="l"/>
              <a:pathLst>
                <a:path h="1632333" w="3889108">
                  <a:moveTo>
                    <a:pt x="26739" y="0"/>
                  </a:moveTo>
                  <a:lnTo>
                    <a:pt x="3862369" y="0"/>
                  </a:lnTo>
                  <a:cubicBezTo>
                    <a:pt x="3877136" y="0"/>
                    <a:pt x="3889108" y="11971"/>
                    <a:pt x="3889108" y="26739"/>
                  </a:cubicBezTo>
                  <a:lnTo>
                    <a:pt x="3889108" y="1605594"/>
                  </a:lnTo>
                  <a:cubicBezTo>
                    <a:pt x="3889108" y="1620362"/>
                    <a:pt x="3877136" y="1632333"/>
                    <a:pt x="3862369" y="1632333"/>
                  </a:cubicBezTo>
                  <a:lnTo>
                    <a:pt x="26739" y="1632333"/>
                  </a:lnTo>
                  <a:cubicBezTo>
                    <a:pt x="11971" y="1632333"/>
                    <a:pt x="0" y="1620362"/>
                    <a:pt x="0" y="1605594"/>
                  </a:cubicBezTo>
                  <a:lnTo>
                    <a:pt x="0" y="26739"/>
                  </a:lnTo>
                  <a:cubicBezTo>
                    <a:pt x="0" y="11971"/>
                    <a:pt x="11971" y="0"/>
                    <a:pt x="2673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29000"/>
                  </a:srgbClr>
                </a:gs>
                <a:gs pos="100000">
                  <a:srgbClr val="854378">
                    <a:alpha val="2900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840908" y="9943724"/>
            <a:ext cx="11551798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397882"/>
            <a:ext cx="182880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>
                <a:solidFill>
                  <a:srgbClr val="F8F8F8"/>
                </a:solidFill>
                <a:latin typeface="Be Vietnam Ultra-Bold"/>
              </a:rPr>
              <a:t>Bilan du projet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45409" y="2986187"/>
            <a:ext cx="10795105" cy="581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Mise en pratique des connaissances acquises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Amélioration de la capacité à résoudre des problèmes complexes 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Apprendre à se former constamment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Expérience enrichissante et stimulante</a:t>
            </a:r>
          </a:p>
          <a:p>
            <a:pPr>
              <a:lnSpc>
                <a:spcPts val="4615"/>
              </a:lnSpc>
            </a:pP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Amélioration du site à l'avenir en ajoutant les features manquantes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NSFW.js pour l'ajout des photos (middleware)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Application mobile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Prévoir des partenariats</a:t>
            </a:r>
          </a:p>
          <a:p>
            <a:pPr marL="579392" indent="-289696" lvl="1">
              <a:lnSpc>
                <a:spcPts val="4615"/>
              </a:lnSpc>
              <a:buFont typeface="Arial"/>
              <a:buChar char="•"/>
            </a:pPr>
            <a:r>
              <a:rPr lang="en-US" sz="2683">
                <a:solidFill>
                  <a:srgbClr val="FFFFFF"/>
                </a:solidFill>
                <a:latin typeface="IBM Plex Sans"/>
              </a:rPr>
              <a:t>Liens d'affiliation sur les liens ajoutés sur les éléments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48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1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73957" y="-759347"/>
            <a:ext cx="18961957" cy="11998847"/>
          </a:xfrm>
          <a:custGeom>
            <a:avLst/>
            <a:gdLst/>
            <a:ahLst/>
            <a:cxnLst/>
            <a:rect r="r" b="b" t="t" l="l"/>
            <a:pathLst>
              <a:path h="11998847" w="18961957">
                <a:moveTo>
                  <a:pt x="0" y="0"/>
                </a:moveTo>
                <a:lnTo>
                  <a:pt x="18961957" y="0"/>
                </a:lnTo>
                <a:lnTo>
                  <a:pt x="18961957" y="11998847"/>
                </a:lnTo>
                <a:lnTo>
                  <a:pt x="0" y="11998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6" t="0" r="-2506" b="-1063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9794" y="-89159"/>
            <a:ext cx="18627588" cy="10465318"/>
          </a:xfrm>
          <a:custGeom>
            <a:avLst/>
            <a:gdLst/>
            <a:ahLst/>
            <a:cxnLst/>
            <a:rect r="r" b="b" t="t" l="l"/>
            <a:pathLst>
              <a:path h="10465318" w="18627588">
                <a:moveTo>
                  <a:pt x="0" y="0"/>
                </a:moveTo>
                <a:lnTo>
                  <a:pt x="18627588" y="0"/>
                </a:lnTo>
                <a:lnTo>
                  <a:pt x="18627588" y="10465318"/>
                </a:lnTo>
                <a:lnTo>
                  <a:pt x="0" y="1046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36119" y="1246121"/>
            <a:ext cx="8215763" cy="8230728"/>
          </a:xfrm>
          <a:custGeom>
            <a:avLst/>
            <a:gdLst/>
            <a:ahLst/>
            <a:cxnLst/>
            <a:rect r="r" b="b" t="t" l="l"/>
            <a:pathLst>
              <a:path h="8230728" w="8215763">
                <a:moveTo>
                  <a:pt x="0" y="0"/>
                </a:moveTo>
                <a:lnTo>
                  <a:pt x="8215762" y="0"/>
                </a:lnTo>
                <a:lnTo>
                  <a:pt x="8215762" y="8230728"/>
                </a:lnTo>
                <a:lnTo>
                  <a:pt x="0" y="82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24894" y="211638"/>
            <a:ext cx="2943206" cy="2943206"/>
          </a:xfrm>
          <a:custGeom>
            <a:avLst/>
            <a:gdLst/>
            <a:ahLst/>
            <a:cxnLst/>
            <a:rect r="r" b="b" t="t" l="l"/>
            <a:pathLst>
              <a:path h="2943206" w="2943206">
                <a:moveTo>
                  <a:pt x="0" y="0"/>
                </a:moveTo>
                <a:lnTo>
                  <a:pt x="2943207" y="0"/>
                </a:lnTo>
                <a:lnTo>
                  <a:pt x="2943207" y="2943206"/>
                </a:lnTo>
                <a:lnTo>
                  <a:pt x="0" y="29432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368101" y="4359276"/>
            <a:ext cx="11551798" cy="2004418"/>
            <a:chOff x="0" y="0"/>
            <a:chExt cx="15402398" cy="267255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66675"/>
              <a:ext cx="15402398" cy="1554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800"/>
                </a:lnSpc>
              </a:pPr>
              <a:r>
                <a:rPr lang="en-US" sz="8000" spc="-400">
                  <a:solidFill>
                    <a:srgbClr val="FFFFFF"/>
                  </a:solidFill>
                  <a:latin typeface="DM Sans Bold"/>
                </a:rPr>
                <a:t>Merci !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105503"/>
              <a:ext cx="15402398" cy="567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840908" y="8984516"/>
            <a:ext cx="11551798" cy="1391643"/>
            <a:chOff x="0" y="0"/>
            <a:chExt cx="15402398" cy="185552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38100"/>
              <a:ext cx="15402398" cy="7662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99"/>
                </a:lnSpc>
              </a:pPr>
              <a:r>
                <a:rPr lang="en-US" sz="3999" spc="-199">
                  <a:solidFill>
                    <a:srgbClr val="FFFFFF"/>
                  </a:solidFill>
                  <a:latin typeface="DM Sans Bold"/>
                </a:rPr>
                <a:t>Cassandra Forestier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288469"/>
              <a:ext cx="15402398" cy="567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39511" y="2009933"/>
            <a:ext cx="19874105" cy="2968814"/>
            <a:chOff x="0" y="0"/>
            <a:chExt cx="5439065" cy="8124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39065" cy="812493"/>
            </a:xfrm>
            <a:custGeom>
              <a:avLst/>
              <a:gdLst/>
              <a:ahLst/>
              <a:cxnLst/>
              <a:rect r="r" b="b" t="t" l="l"/>
              <a:pathLst>
                <a:path h="812493" w="5439065">
                  <a:moveTo>
                    <a:pt x="0" y="0"/>
                  </a:moveTo>
                  <a:lnTo>
                    <a:pt x="5439065" y="0"/>
                  </a:lnTo>
                  <a:lnTo>
                    <a:pt x="5439065" y="812493"/>
                  </a:lnTo>
                  <a:lnTo>
                    <a:pt x="0" y="812493"/>
                  </a:lnTo>
                  <a:close/>
                </a:path>
              </a:pathLst>
            </a:custGeom>
            <a:solidFill>
              <a:srgbClr val="18072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9802" y="1051745"/>
            <a:ext cx="18288000" cy="856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6351">
                <a:solidFill>
                  <a:srgbClr val="050396"/>
                </a:solidFill>
                <a:latin typeface="Roboto Bold"/>
              </a:rPr>
              <a:t>Présentation de l'Équipe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802" y="6882035"/>
            <a:ext cx="4599104" cy="39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3"/>
              </a:lnSpc>
              <a:spcBef>
                <a:spcPct val="0"/>
              </a:spcBef>
            </a:pPr>
            <a:r>
              <a:rPr lang="en-US" sz="2309">
                <a:solidFill>
                  <a:srgbClr val="000000"/>
                </a:solidFill>
                <a:latin typeface="League Spartan"/>
              </a:rPr>
              <a:t>Cassandra FORESTIER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8144" y="7445769"/>
            <a:ext cx="3342419" cy="735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000000"/>
                </a:solidFill>
                <a:latin typeface="Montserrat Semi-Bold Italics"/>
              </a:rPr>
              <a:t>Responsable du projet "Cosplay-Maker"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49069" y="3237999"/>
            <a:ext cx="3481495" cy="3481495"/>
            <a:chOff x="0" y="0"/>
            <a:chExt cx="4641994" cy="46419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41994" cy="4641994"/>
            </a:xfrm>
            <a:custGeom>
              <a:avLst/>
              <a:gdLst/>
              <a:ahLst/>
              <a:cxnLst/>
              <a:rect r="r" b="b" t="t" l="l"/>
              <a:pathLst>
                <a:path h="4641994" w="4641994">
                  <a:moveTo>
                    <a:pt x="0" y="0"/>
                  </a:moveTo>
                  <a:lnTo>
                    <a:pt x="4641994" y="0"/>
                  </a:lnTo>
                  <a:lnTo>
                    <a:pt x="4641994" y="4641994"/>
                  </a:lnTo>
                  <a:lnTo>
                    <a:pt x="0" y="46419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0" id="10"/>
            <p:cNvGrpSpPr>
              <a:grpSpLocks noChangeAspect="true"/>
            </p:cNvGrpSpPr>
            <p:nvPr/>
          </p:nvGrpSpPr>
          <p:grpSpPr>
            <a:xfrm rot="0">
              <a:off x="358851" y="367663"/>
              <a:ext cx="3891450" cy="3891435"/>
              <a:chOff x="0" y="0"/>
              <a:chExt cx="6350000" cy="6349975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t="0" r="0" b="0"/>
                </a:stretch>
              </a:blipFill>
            </p:spPr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-2843309" y="1268486"/>
            <a:ext cx="6873872" cy="162473"/>
          </a:xfrm>
          <a:custGeom>
            <a:avLst/>
            <a:gdLst/>
            <a:ahLst/>
            <a:cxnLst/>
            <a:rect r="r" b="b" t="t" l="l"/>
            <a:pathLst>
              <a:path h="162473" w="6873872">
                <a:moveTo>
                  <a:pt x="0" y="0"/>
                </a:moveTo>
                <a:lnTo>
                  <a:pt x="6873873" y="0"/>
                </a:lnTo>
                <a:lnTo>
                  <a:pt x="6873873" y="162473"/>
                </a:lnTo>
                <a:lnTo>
                  <a:pt x="0" y="1624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700634" y="5171345"/>
            <a:ext cx="98873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Compétences attendues 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32976" y="5828570"/>
            <a:ext cx="9887319" cy="292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Conception, développement front-end et back-end,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gestion de base de données,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conception graphique, CI/CD, DevOps,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sécurité, veille technologique, mise à jour du Kanban, déploiement de l'application.</a:t>
            </a:r>
          </a:p>
          <a:p>
            <a:pPr>
              <a:lnSpc>
                <a:spcPts val="3359"/>
              </a:lnSpc>
            </a:pP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5700634" y="8181743"/>
            <a:ext cx="988731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50396"/>
                </a:solidFill>
                <a:latin typeface="Be Vietnam"/>
              </a:rPr>
              <a:t>Livrable 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332976" y="8811568"/>
            <a:ext cx="9887319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</a:rPr>
              <a:t>Sortir la première version du site en un an.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4526214" y="1349722"/>
            <a:ext cx="6528574" cy="154312"/>
          </a:xfrm>
          <a:custGeom>
            <a:avLst/>
            <a:gdLst/>
            <a:ahLst/>
            <a:cxnLst/>
            <a:rect r="r" b="b" t="t" l="l"/>
            <a:pathLst>
              <a:path h="154312" w="6528574">
                <a:moveTo>
                  <a:pt x="0" y="0"/>
                </a:moveTo>
                <a:lnTo>
                  <a:pt x="6528573" y="0"/>
                </a:lnTo>
                <a:lnTo>
                  <a:pt x="6528573" y="154312"/>
                </a:lnTo>
                <a:lnTo>
                  <a:pt x="0" y="1543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09675"/>
            <a:ext cx="11078006" cy="458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"/>
              </a:rPr>
              <a:t>PARTIE CONCEPTION DU PROJET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6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86113" y="-474458"/>
            <a:ext cx="0" cy="11621268"/>
          </a:xfrm>
          <a:prstGeom prst="line">
            <a:avLst/>
          </a:prstGeom>
          <a:ln cap="flat" w="28575">
            <a:solidFill>
              <a:srgbClr val="640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2700" y="-17515"/>
            <a:ext cx="1784511" cy="178451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88961" y="391070"/>
            <a:ext cx="14498601" cy="63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26"/>
              </a:lnSpc>
              <a:spcBef>
                <a:spcPct val="0"/>
              </a:spcBef>
            </a:pPr>
            <a:r>
              <a:rPr lang="en-US" sz="4872">
                <a:solidFill>
                  <a:srgbClr val="01003B"/>
                </a:solidFill>
                <a:latin typeface="Be Vietnam Bold"/>
              </a:rPr>
              <a:t> Cas d'utilisation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288961" y="1299684"/>
            <a:ext cx="5758999" cy="1518285"/>
            <a:chOff x="0" y="0"/>
            <a:chExt cx="7678665" cy="202438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561975"/>
              <a:ext cx="7678665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01003B"/>
                  </a:solidFill>
                  <a:latin typeface="IBM Plex Sans"/>
                </a:rPr>
                <a:t>Cosplayeurs</a:t>
              </a:r>
            </a:p>
            <a:p>
              <a:pPr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01003B"/>
                  </a:solidFill>
                  <a:latin typeface="IBM Plex Sans"/>
                </a:rPr>
                <a:t>Organisateurs d'évènements</a:t>
              </a:r>
            </a:p>
            <a:p>
              <a:pPr algn="l" marL="453390" indent="-226695" lvl="1">
                <a:lnSpc>
                  <a:spcPts val="294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100">
                  <a:solidFill>
                    <a:srgbClr val="01003B"/>
                  </a:solidFill>
                  <a:latin typeface="IBM Plex Sans"/>
                </a:rPr>
                <a:t>Administrateurs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0"/>
              <a:ext cx="3103075" cy="495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63"/>
                </a:lnSpc>
                <a:spcBef>
                  <a:spcPct val="0"/>
                </a:spcBef>
              </a:pPr>
              <a:r>
                <a:rPr lang="en-US" sz="2469">
                  <a:solidFill>
                    <a:srgbClr val="01003B"/>
                  </a:solidFill>
                  <a:latin typeface="Be Vietnam"/>
                </a:rPr>
                <a:t>ACTEURS :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127249" y="3247962"/>
            <a:ext cx="6253967" cy="4176427"/>
            <a:chOff x="0" y="0"/>
            <a:chExt cx="8338622" cy="556856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92177" y="765175"/>
              <a:ext cx="8146445" cy="4803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Créer/modifier/supprimer un compte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CRUD</a:t>
              </a: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 des cosplays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CRUD des évènements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Rechercher des cosplays 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Préciser un cosplay pour un événement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Se connecter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Se déconnecter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R</a:t>
              </a: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écupérer un mot de passe oublié</a:t>
              </a:r>
            </a:p>
            <a:p>
              <a:pPr marL="447723" indent="-223861" lvl="1">
                <a:lnSpc>
                  <a:spcPts val="2903"/>
                </a:lnSpc>
                <a:buFont typeface="Arial"/>
                <a:buChar char="•"/>
              </a:pPr>
              <a:r>
                <a:rPr lang="en-US" sz="2073">
                  <a:solidFill>
                    <a:srgbClr val="01003B"/>
                  </a:solidFill>
                  <a:latin typeface="IBM Plex Sans"/>
                </a:rPr>
                <a:t>Mettre en favoris des cosplays</a:t>
              </a:r>
            </a:p>
            <a:p>
              <a:pPr algn="l">
                <a:lnSpc>
                  <a:spcPts val="2903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0"/>
              <a:ext cx="6568772" cy="495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60"/>
                </a:lnSpc>
                <a:spcBef>
                  <a:spcPct val="0"/>
                </a:spcBef>
              </a:pPr>
              <a:r>
                <a:rPr lang="en-US" sz="2466">
                  <a:solidFill>
                    <a:srgbClr val="01003B"/>
                  </a:solidFill>
                  <a:latin typeface="Be Vietnam"/>
                </a:rPr>
                <a:t>ACTEUR "COSPLAYEUR" :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8381216" y="286295"/>
            <a:ext cx="9626481" cy="9314286"/>
          </a:xfrm>
          <a:custGeom>
            <a:avLst/>
            <a:gdLst/>
            <a:ahLst/>
            <a:cxnLst/>
            <a:rect r="r" b="b" t="t" l="l"/>
            <a:pathLst>
              <a:path h="9314286" w="9626481">
                <a:moveTo>
                  <a:pt x="0" y="0"/>
                </a:moveTo>
                <a:lnTo>
                  <a:pt x="9626481" y="0"/>
                </a:lnTo>
                <a:lnTo>
                  <a:pt x="9626481" y="9314285"/>
                </a:lnTo>
                <a:lnTo>
                  <a:pt x="0" y="93142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4" t="0" r="-1652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86113" y="-474458"/>
            <a:ext cx="0" cy="11621268"/>
          </a:xfrm>
          <a:prstGeom prst="line">
            <a:avLst/>
          </a:prstGeom>
          <a:ln cap="flat" w="28575">
            <a:solidFill>
              <a:srgbClr val="640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2700" y="-17515"/>
            <a:ext cx="1784511" cy="178451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822978" y="2418116"/>
            <a:ext cx="10888654" cy="7721357"/>
          </a:xfrm>
          <a:custGeom>
            <a:avLst/>
            <a:gdLst/>
            <a:ahLst/>
            <a:cxnLst/>
            <a:rect r="r" b="b" t="t" l="l"/>
            <a:pathLst>
              <a:path h="7721357" w="10888654">
                <a:moveTo>
                  <a:pt x="0" y="0"/>
                </a:moveTo>
                <a:lnTo>
                  <a:pt x="10888654" y="0"/>
                </a:lnTo>
                <a:lnTo>
                  <a:pt x="10888654" y="7721357"/>
                </a:lnTo>
                <a:lnTo>
                  <a:pt x="0" y="77213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21000" y="979516"/>
            <a:ext cx="11637406" cy="63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26"/>
              </a:lnSpc>
              <a:spcBef>
                <a:spcPct val="0"/>
              </a:spcBef>
            </a:pPr>
            <a:r>
              <a:rPr lang="en-US" sz="4872">
                <a:solidFill>
                  <a:srgbClr val="01003B"/>
                </a:solidFill>
                <a:latin typeface="Be Vietnam Bold"/>
              </a:rPr>
              <a:t>Diagramme de Contexte - Niveau 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46030" y="1871016"/>
            <a:ext cx="10912376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1003B"/>
                </a:solidFill>
                <a:latin typeface="IBM Plex Sans"/>
              </a:rPr>
              <a:t>Vue d'ensemble des flux de données et interactions au sein de l'application Cosplay-Maker.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8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86113" y="-474458"/>
            <a:ext cx="0" cy="11621268"/>
          </a:xfrm>
          <a:prstGeom prst="line">
            <a:avLst/>
          </a:prstGeom>
          <a:ln cap="flat" w="28575">
            <a:solidFill>
              <a:srgbClr val="640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2700" y="-17515"/>
            <a:ext cx="1784511" cy="178451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1003B">
                    <a:alpha val="100000"/>
                  </a:srgbClr>
                </a:gs>
                <a:gs pos="100000">
                  <a:srgbClr val="85437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496436" y="2217221"/>
            <a:ext cx="14338300" cy="7627305"/>
          </a:xfrm>
          <a:custGeom>
            <a:avLst/>
            <a:gdLst/>
            <a:ahLst/>
            <a:cxnLst/>
            <a:rect r="r" b="b" t="t" l="l"/>
            <a:pathLst>
              <a:path h="7627305" w="14338300">
                <a:moveTo>
                  <a:pt x="0" y="0"/>
                </a:moveTo>
                <a:lnTo>
                  <a:pt x="14338300" y="0"/>
                </a:lnTo>
                <a:lnTo>
                  <a:pt x="14338300" y="7627304"/>
                </a:lnTo>
                <a:lnTo>
                  <a:pt x="0" y="7627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21000" y="979516"/>
            <a:ext cx="12338860" cy="123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26"/>
              </a:lnSpc>
            </a:pPr>
            <a:r>
              <a:rPr lang="en-US" sz="4872">
                <a:solidFill>
                  <a:srgbClr val="01003B"/>
                </a:solidFill>
                <a:latin typeface="Be Vietnam Bold"/>
              </a:rPr>
              <a:t>Diagramme de flux de données - niveau 1</a:t>
            </a:r>
          </a:p>
          <a:p>
            <a:pPr marL="0" indent="0" lvl="0">
              <a:lnSpc>
                <a:spcPts val="4726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039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IBM Plex Sans Bold"/>
                </a:rPr>
                <a:t>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DAFpWsI4hHI</dc:identifier>
  <dcterms:modified xsi:type="dcterms:W3CDTF">2011-08-01T06:04:30Z</dcterms:modified>
  <cp:revision>1</cp:revision>
  <dc:title>Project Proposal Business Presentation in Dark Blue Pink Abstract Tech Style</dc:title>
</cp:coreProperties>
</file>

<file path=docProps/thumbnail.jpeg>
</file>